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0BACEA1-DD13-4B0F-954A-06B4ED576AE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EFFA1D-FBBD-4D6C-A046-AC0C2BD5055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0BACEA1-DD13-4B0F-954A-06B4ED576AE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2930002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0BACEA1-DD13-4B0F-954A-06B4ED576AE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1711798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0BACEA1-DD13-4B0F-954A-06B4ED576AE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1054662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0BACEA1-DD13-4B0F-954A-06B4ED576AEE}"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EFFA1D-FBBD-4D6C-A046-AC0C2BD5055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799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0BACEA1-DD13-4B0F-954A-06B4ED576AEE}"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2356559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0BACEA1-DD13-4B0F-954A-06B4ED576AEE}" type="datetimeFigureOut">
              <a:rPr lang="ru-RU" smtClean="0"/>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3122261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0BACEA1-DD13-4B0F-954A-06B4ED576AEE}" type="datetimeFigureOut">
              <a:rPr lang="ru-RU" smtClean="0"/>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3243325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BACEA1-DD13-4B0F-954A-06B4ED576AEE}" type="datetimeFigureOut">
              <a:rPr lang="ru-RU" smtClean="0"/>
              <a:t>01.11.2020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147474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0BACEA1-DD13-4B0F-954A-06B4ED576AEE}" type="datetimeFigureOut">
              <a:rPr lang="ru-RU" smtClean="0"/>
              <a:t>01.11.2020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EFFA1D-FBBD-4D6C-A046-AC0C2BD5055F}" type="slidenum">
              <a:rPr lang="ru-RU" smtClean="0"/>
              <a:t>‹#›</a:t>
            </a:fld>
            <a:endParaRPr lang="ru-RU"/>
          </a:p>
        </p:txBody>
      </p:sp>
    </p:spTree>
    <p:extLst>
      <p:ext uri="{BB962C8B-B14F-4D97-AF65-F5344CB8AC3E}">
        <p14:creationId xmlns:p14="http://schemas.microsoft.com/office/powerpoint/2010/main" val="184794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0BACEA1-DD13-4B0F-954A-06B4ED576AEE}"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EFFA1D-FBBD-4D6C-A046-AC0C2BD5055F}" type="slidenum">
              <a:rPr lang="ru-RU" smtClean="0"/>
              <a:t>‹#›</a:t>
            </a:fld>
            <a:endParaRPr lang="ru-RU"/>
          </a:p>
        </p:txBody>
      </p:sp>
    </p:spTree>
    <p:extLst>
      <p:ext uri="{BB962C8B-B14F-4D97-AF65-F5344CB8AC3E}">
        <p14:creationId xmlns:p14="http://schemas.microsoft.com/office/powerpoint/2010/main" val="216576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0BACEA1-DD13-4B0F-954A-06B4ED576AEE}" type="datetimeFigureOut">
              <a:rPr lang="ru-RU" smtClean="0"/>
              <a:t>01.11.2020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5EFFA1D-FBBD-4D6C-A046-AC0C2BD5055F}"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3307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789466"/>
          </a:xfrm>
        </p:spPr>
        <p:txBody>
          <a:bodyPr>
            <a:normAutofit/>
          </a:bodyPr>
          <a:lstStyle/>
          <a:p>
            <a:pPr algn="ctr"/>
            <a:r>
              <a:rPr lang="ru-RU" sz="4000" b="1" dirty="0">
                <a:solidFill>
                  <a:schemeClr val="tx1"/>
                </a:solidFill>
                <a:latin typeface="Times New Roman" panose="02020603050405020304" pitchFamily="18" charset="0"/>
                <a:cs typeface="Times New Roman" panose="02020603050405020304" pitchFamily="18" charset="0"/>
              </a:rPr>
              <a:t>Актуальные проблемы  спортивной психологии в свете  психоаналитического направления в психологии </a:t>
            </a:r>
          </a:p>
        </p:txBody>
      </p:sp>
      <p:sp>
        <p:nvSpPr>
          <p:cNvPr id="3" name="Подзаголовок 2"/>
          <p:cNvSpPr>
            <a:spLocks noGrp="1"/>
          </p:cNvSpPr>
          <p:nvPr>
            <p:ph type="subTitle" idx="1"/>
          </p:nvPr>
        </p:nvSpPr>
        <p:spPr/>
        <p:txBody>
          <a:bodyPr/>
          <a:lstStyle/>
          <a:p>
            <a:pPr algn="ctr"/>
            <a:r>
              <a:rPr lang="ru-RU" sz="3200" b="1" dirty="0">
                <a:solidFill>
                  <a:schemeClr val="tx1"/>
                </a:solidFill>
                <a:latin typeface="Times New Roman" panose="02020603050405020304" pitchFamily="18" charset="0"/>
                <a:cs typeface="Times New Roman" panose="02020603050405020304" pitchFamily="18" charset="0"/>
              </a:rPr>
              <a:t>Лекция </a:t>
            </a:r>
            <a:r>
              <a:rPr lang="ru-RU" sz="3200" b="1" dirty="0" smtClean="0">
                <a:solidFill>
                  <a:schemeClr val="tx1"/>
                </a:solidFill>
                <a:latin typeface="Times New Roman" panose="02020603050405020304" pitchFamily="18" charset="0"/>
                <a:cs typeface="Times New Roman" panose="02020603050405020304" pitchFamily="18" charset="0"/>
              </a:rPr>
              <a:t>13</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52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35531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Помимо одной из определяющих частей субъекта как Сверх- Я, существует ещё одна не менее важная сфера – это сфера Оно.  Исследования ошибочных действий, симптомов, анализ сновидений позволили уже столкнуться с силами Оно, которое выступало неожиданным образом как нарушающее намерение в ошибочных действиях или символизированные элементы сновидения, смысл которого достаточно  трудно было понять или установить.    Эту сферу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определяет как одну из самых таинственных и тёмных. По активности и её влиянию на субъекта,  он определяет её как одну из сильнейших. Эта сфера ассоциируется им как «неукротимые страсти», как  «хаос, котёл, полный бурлящих возбуждений» </a:t>
            </a:r>
          </a:p>
          <a:p>
            <a:pPr algn="just"/>
            <a:r>
              <a:rPr lang="ru-RU" dirty="0" smtClean="0">
                <a:latin typeface="Times New Roman" panose="02020603050405020304" pitchFamily="18" charset="0"/>
                <a:cs typeface="Times New Roman" panose="02020603050405020304" pitchFamily="18" charset="0"/>
              </a:rPr>
              <a:t>Эта сфера открыта </a:t>
            </a:r>
            <a:r>
              <a:rPr lang="ru-RU" dirty="0" err="1" smtClean="0">
                <a:latin typeface="Times New Roman" panose="02020603050405020304" pitchFamily="18" charset="0"/>
                <a:cs typeface="Times New Roman" panose="02020603050405020304" pitchFamily="18" charset="0"/>
              </a:rPr>
              <a:t>соматике</a:t>
            </a:r>
            <a:r>
              <a:rPr lang="ru-RU" dirty="0" smtClean="0">
                <a:latin typeface="Times New Roman" panose="02020603050405020304" pitchFamily="18" charset="0"/>
                <a:cs typeface="Times New Roman" panose="02020603050405020304" pitchFamily="18" charset="0"/>
              </a:rPr>
              <a:t>, вбирая в себя  инстинктивные потребности. Здесь не существуют логических законов мышления, противоречивых диад, они,  как бы, сосуществуют рядом,   и нет представления о  пространственно- временных отношениях протекания психических процессов, нет понятия о морали и ценностях, а также об оценках.  Что касается психических процессов в данной сфере, они более лабильны, подвижны и способны к  быстрой разрядке,  чем в других сферах душевной жизни.  Управляет всеми процессами принцип удовольствия. Оно,  связывается с внешним миром через Я.</a:t>
            </a:r>
          </a:p>
          <a:p>
            <a:pPr algn="just"/>
            <a:r>
              <a:rPr lang="ru-RU" dirty="0" smtClean="0">
                <a:latin typeface="Times New Roman" panose="02020603050405020304" pitchFamily="18" charset="0"/>
                <a:cs typeface="Times New Roman" panose="02020603050405020304" pitchFamily="18" charset="0"/>
              </a:rPr>
              <a:t>Я,  представляет ситуации  внешнего  мира, наблюдая за ним и откладывая в следах восприятия правильный его образ, соотнося его с реальностью и   удаляя из неё все добавления, идущие изнутри субъекта.  Оно обеспечивает Я подходами к моторике, реализующей действия, после осмысления и использования опыта, при этом принцип удовольствия,  управляющий сферой Оно,  сменяется принципом реальности. Это происходит благодаря регулирующей роли Я. Я, хоть  и считается регулятором отношений с внешним миром,  находится в большой зависимости  от  Оно как энергетически, так и в связи с тем, что Оно явление изначальное </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318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Отношения Я и Оно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ассоциирует с наездником и лошадью. Лошадь обеспечивает энергией, а наездник направляет.  Но не всегда их отношения так просты! Иногда лошадь везёт наездника туда, куда он хочет. В связи с этим,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отмечает, что  Я чаще всего служит трём властелинам: Сверх-Я, внешнему миру, Оно, притязания которых стремится    согласовать  Но к сожалению не всегда это удаётся. Если бы человеческое Я научилось управлять этими структурами, то не было бы проблем.       Поэтому  у  Я развиваются страхи: страх перед Сверх-Я, перед внешним миром и перед страстным Оно.  Эти страхи в свою очередь обеспечивают выработку Я защитных механизмов: система рационализаций, связанных со Сверх-Я; уходов и отстраненности перед внешним миром и системой вытеснений и подавлений, связанных с Оно.</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Подробный анализ функционирования  вышеперечисленных структурных компонентов личности мы находим в работах Фрейда «Достоевский и отцеубийство»[ 7]. В данной работе Фрейд анализирует жизнь и творчество Достоевского,  раскрывая систему его смыслов, через проявление Эдипова комплекса.  Трудное детство, связанное с суровым отцом обеспечивают наряду с восхищением отцом,  бессознательное желание его  смерти   и обладания матерью. Его отношения с отцом переносятся в структуру его личности как отношения Сверх-Я, наследницы родительского влияния и Я, как подчинённое ему, мазохистское начало, отражающее чувство вины. Конфликт этих переживаний сопровождает Достоевского всю жизнь и отражены в его произведениях «Преступление и наказание», «Братья Карамазовы», где его герои совершают преступление, за которое, впоследствии несут наказание. Многие его мысли, не дававшие ему покоя, спроецированы на героев его произведений, что позволило Фрейду назвать его потенциальным преступником.  Главный герой романа «Преступление и наказание» Раскольников, убивает старушку в целях ограбления, чтобы помочь Сонечке и принимает наказание – ссылку в Сибирь. В «Братья Карамазовы» - актуальными являются  мысли  братьев об убийстве отца.   Величие Достоевского в том, что раскрывает глубинные пласты внутреннего мира человека. Он выносит на обозрение читателя   скрытые в глубинах подсознания  мысли и желания человека, которые имеются у каждого и которые он стремится запрятать,  законспирировать так, что они становятся неузнаваемы даже им  самим.  Преподнося  глубинные размышления своих героев, логику их мыслей, Достоевский направляет на необходимость их «проработки» до реализации их в действие.   </a:t>
            </a:r>
          </a:p>
        </p:txBody>
      </p:sp>
    </p:spTree>
    <p:extLst>
      <p:ext uri="{BB962C8B-B14F-4D97-AF65-F5344CB8AC3E}">
        <p14:creationId xmlns:p14="http://schemas.microsoft.com/office/powerpoint/2010/main" val="2685396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9182"/>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Сам же  Достоевский наказывает себя за свои греховные мысли принятием ссылки в Сибирь,  без вины виноватый. Он безоговорочно принимает ссылку в Сибирь как политический заключённый, хотя и осознавал несправедливость данного факта.  Смысл принятия тяжёлых условий жизни на каторге  Фрейд рассматривает как  «замену наказания, заслуженного им за свой грех по отношению к своему собственному  отцу» [7,c.423]. Отмечается, что в этих тяжёлых условиях, эпилептические припадки практически отсутствовали.</a:t>
            </a:r>
          </a:p>
          <a:p>
            <a:pPr algn="just"/>
            <a:r>
              <a:rPr lang="ru-RU" dirty="0" smtClean="0">
                <a:latin typeface="Times New Roman" panose="02020603050405020304" pitchFamily="18" charset="0"/>
                <a:cs typeface="Times New Roman" panose="02020603050405020304" pitchFamily="18" charset="0"/>
              </a:rPr>
              <a:t> Кроме того, одним из неосознаваемых вариантов наказаний за  свои  детские мысли о желании смерти отцу  рассматриваются   припадки, со слабо выраженными симптомами эпилепсии.   Они имеют, согласно Фрейда, скорее аффективную основу, нежели органическую. Проявление первого эпилептического припадка связано с известием о смерти отца. «В ауре припадка переживается момент величайшего блаженства, который весьма вероятно, мог быть </a:t>
            </a:r>
            <a:r>
              <a:rPr lang="ru-RU" dirty="0" err="1" smtClean="0">
                <a:latin typeface="Times New Roman" panose="02020603050405020304" pitchFamily="18" charset="0"/>
                <a:cs typeface="Times New Roman" panose="02020603050405020304" pitchFamily="18" charset="0"/>
              </a:rPr>
              <a:t>зафиксированием</a:t>
            </a:r>
            <a:r>
              <a:rPr lang="ru-RU" dirty="0" smtClean="0">
                <a:latin typeface="Times New Roman" panose="02020603050405020304" pitchFamily="18" charset="0"/>
                <a:cs typeface="Times New Roman" panose="02020603050405020304" pitchFamily="18" charset="0"/>
              </a:rPr>
              <a:t> триумфа и освобождения при получении известия о смерти, после чего тотчас последовало тем более жестокое наказание»[7,с. 423].   Таким образом, можно рассматривать эпилепсию как вариант чисто психологической причинности. Смысл эпилептических припадков заключается в самонаказании.  Представленность Сверх-Я отца усиливает самонаказание компонента Я  после смерти.    Отношения с отцом  переносятся и на заместителей отца, т. е на отношение с царём и с богом, представленных в его Супер-Эго.</a:t>
            </a:r>
          </a:p>
          <a:p>
            <a:pPr algn="just"/>
            <a:r>
              <a:rPr lang="ru-RU" dirty="0" smtClean="0">
                <a:latin typeface="Times New Roman" panose="02020603050405020304" pitchFamily="18" charset="0"/>
                <a:cs typeface="Times New Roman" panose="02020603050405020304" pitchFamily="18" charset="0"/>
              </a:rPr>
              <a:t>В отношении с царём он занимает позицию полного подчинения. </a:t>
            </a:r>
          </a:p>
          <a:p>
            <a:pPr algn="just"/>
            <a:r>
              <a:rPr lang="ru-RU" dirty="0" smtClean="0">
                <a:latin typeface="Times New Roman" panose="02020603050405020304" pitchFamily="18" charset="0"/>
                <a:cs typeface="Times New Roman" panose="02020603050405020304" pitchFamily="18" charset="0"/>
              </a:rPr>
              <a:t>В отношении бога, он до последней минуты жизни колеблется между верой и неверием. Смысл  идентификации с  Христом заключается в его стремлении освободиться от  своих грехов и через страдания притязать на роль Христа.  Однако и через идентификацию с богом, он не достигает освобождения. Фрейд в этом плане отмечает, что « общечеловеческая сыновняя вина, на которой строится  религиозное чувство,  достигла у него сверхиндивидуальной силы и не могла быть преодолена даже его высокой интеллектуальностью»[ 7, с. 424].</a:t>
            </a:r>
          </a:p>
          <a:p>
            <a:pPr algn="just"/>
            <a:r>
              <a:rPr lang="ru-RU" dirty="0" smtClean="0">
                <a:latin typeface="Times New Roman" panose="02020603050405020304" pitchFamily="18" charset="0"/>
                <a:cs typeface="Times New Roman" panose="02020603050405020304" pitchFamily="18" charset="0"/>
              </a:rPr>
              <a:t>Не только Супер –эго, но и страстное  Оно влияет на  Эго Достоевского. Пороки онанизма замещаются пороками игорной страсти. Смысл его игорной страсти также рассматривается Фрейдом как вариант самонаказания, обеспечиваемого полной потерей денег и покаянием перед женой.</a:t>
            </a:r>
          </a:p>
        </p:txBody>
      </p:sp>
    </p:spTree>
    <p:extLst>
      <p:ext uri="{BB962C8B-B14F-4D97-AF65-F5344CB8AC3E}">
        <p14:creationId xmlns:p14="http://schemas.microsoft.com/office/powerpoint/2010/main" val="1391753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Смысловой анализ достаточно подробно представлен и в работе «Леонардо да Винчи»[8] Анализируя биографию гениального Леонардо да Винчи, он раскрывает смысл его творчества как результат идентификации с родителями. Идентификация с матерью отразилась в его творчестве. Образ матери он выписывает,  практически во всех женских портретах, отражающих фиксацию  её  улыбки, которую называли «Улыбка Леонардо». </a:t>
            </a:r>
          </a:p>
          <a:p>
            <a:pPr algn="just"/>
            <a:r>
              <a:rPr lang="ru-RU" dirty="0" smtClean="0">
                <a:latin typeface="Times New Roman" panose="02020603050405020304" pitchFamily="18" charset="0"/>
                <a:cs typeface="Times New Roman" panose="02020603050405020304" pitchFamily="18" charset="0"/>
              </a:rPr>
              <a:t>Горячая любовь к матери, воспитывавшей его   до 5 лет без участия отца, способствует высокому уровню идентификации с ней, отразившихся в последствии в его гомосексуальных наклонностях. « …Меньшая часть либидо осталось для сексуальных целей и представляет собой у взрослого Леонардо атрофированную сексуальную жизнь.  Вследствие вытеснения либидо к матери,  эта маленькая часть превращается в гомосексуальность и выражается в идеальной любви к мальчикам. В бессознательном,  остаётся фиксированность к матери и к блаженным воспоминаниям их отношений»[ 8,с. 306]. Гомосексуальные наклонности  проявлялись в заботе о красивых молодых людях, которых он отбирал  как учеников.  Однако, как отмечает  Фрейд, ни один из его учеников не проявил своих талантов.</a:t>
            </a:r>
          </a:p>
          <a:p>
            <a:pPr algn="just"/>
            <a:r>
              <a:rPr lang="ru-RU" dirty="0" smtClean="0">
                <a:latin typeface="Times New Roman" panose="02020603050405020304" pitchFamily="18" charset="0"/>
                <a:cs typeface="Times New Roman" panose="02020603050405020304" pitchFamily="18" charset="0"/>
              </a:rPr>
              <a:t>    Для многих исследователей интересным является проблема отношений к своим картинам и незавершённости его художественных произведений. В чём смысл незавершённости его произведений? Исходя из того, что произведения являются детищем творца, понимаемого как отца, Фрейд определяет смысл   незавершённости и несколько безалаберного отношения к своим произведениям как результат идентификации с отцом, который тоже мало заботился о своём сыне.</a:t>
            </a:r>
          </a:p>
          <a:p>
            <a:pPr algn="just"/>
            <a:r>
              <a:rPr lang="ru-RU" dirty="0" smtClean="0">
                <a:latin typeface="Times New Roman" panose="02020603050405020304" pitchFamily="18" charset="0"/>
                <a:cs typeface="Times New Roman" panose="02020603050405020304" pitchFamily="18" charset="0"/>
              </a:rPr>
              <a:t>    Анализируя творчество Леонардо да Винчи, Фрейд определяет механизм сублимации как определяющий формирование множества его смыслов, связанных с познавательной и исследовательской деятельностью. «Большая доля  сексуального влечения благодаря раннему проявлению сексуальной любознательности, смогла быть сублимирована в стремление к познанию вообще и таким образом избежала вытеснения» [8, с.306]  </a:t>
            </a:r>
          </a:p>
          <a:p>
            <a:pPr algn="just"/>
            <a:r>
              <a:rPr lang="ru-RU" dirty="0" smtClean="0">
                <a:latin typeface="Times New Roman" panose="02020603050405020304" pitchFamily="18" charset="0"/>
                <a:cs typeface="Times New Roman" panose="02020603050405020304" pitchFamily="18" charset="0"/>
              </a:rPr>
              <a:t>    Большое значение имеет в детерминации смыслов стадии развития личности, выделенные Фрейдом: оральная, анальная,  фаллическая и генитальная. «</a:t>
            </a:r>
            <a:r>
              <a:rPr lang="ru-RU" dirty="0" err="1" smtClean="0">
                <a:latin typeface="Times New Roman" panose="02020603050405020304" pitchFamily="18" charset="0"/>
                <a:cs typeface="Times New Roman" panose="02020603050405020304" pitchFamily="18" charset="0"/>
              </a:rPr>
              <a:t>Застревание</a:t>
            </a:r>
            <a:r>
              <a:rPr lang="ru-RU" dirty="0" smtClean="0">
                <a:latin typeface="Times New Roman" panose="02020603050405020304" pitchFamily="18" charset="0"/>
                <a:cs typeface="Times New Roman" panose="02020603050405020304" pitchFamily="18" charset="0"/>
              </a:rPr>
              <a:t>» на этих стадиях имеют свои последствия на процессах </a:t>
            </a:r>
            <a:r>
              <a:rPr lang="ru-RU" dirty="0" err="1" smtClean="0">
                <a:latin typeface="Times New Roman" panose="02020603050405020304" pitchFamily="18" charset="0"/>
                <a:cs typeface="Times New Roman" panose="02020603050405020304" pitchFamily="18" charset="0"/>
              </a:rPr>
              <a:t>смыслообразования</a:t>
            </a:r>
            <a:r>
              <a:rPr lang="ru-RU" dirty="0" smtClean="0">
                <a:latin typeface="Times New Roman" panose="02020603050405020304" pitchFamily="18" charset="0"/>
                <a:cs typeface="Times New Roman" panose="02020603050405020304" pitchFamily="18" charset="0"/>
              </a:rPr>
              <a:t>[9].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431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2398"/>
            <a:ext cx="12091916"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Выводы:    Анализ Я как субъекта в работах Фрейда и его детерминирующей роли в процессах </a:t>
            </a:r>
            <a:r>
              <a:rPr lang="ru-RU" dirty="0" err="1" smtClean="0">
                <a:latin typeface="Times New Roman" panose="02020603050405020304" pitchFamily="18" charset="0"/>
                <a:cs typeface="Times New Roman" panose="02020603050405020304" pitchFamily="18" charset="0"/>
              </a:rPr>
              <a:t>смыслообразования</a:t>
            </a:r>
            <a:r>
              <a:rPr lang="ru-RU" dirty="0" smtClean="0">
                <a:latin typeface="Times New Roman" panose="02020603050405020304" pitchFamily="18" charset="0"/>
                <a:cs typeface="Times New Roman" panose="02020603050405020304" pitchFamily="18" charset="0"/>
              </a:rPr>
              <a:t> позволяет констатировать следующее: </a:t>
            </a:r>
          </a:p>
          <a:p>
            <a:pPr algn="just"/>
            <a:r>
              <a:rPr lang="ru-RU" dirty="0" smtClean="0">
                <a:latin typeface="Times New Roman" panose="02020603050405020304" pitchFamily="18" charset="0"/>
                <a:cs typeface="Times New Roman" panose="02020603050405020304" pitchFamily="18" charset="0"/>
              </a:rPr>
              <a:t>1. Я как субъект выполняет интегративную функцию, направленную на согласование различных частей личности, в частности, Сверх-Я и Оно.</a:t>
            </a:r>
          </a:p>
          <a:p>
            <a:pPr algn="just"/>
            <a:r>
              <a:rPr lang="ru-RU" dirty="0" smtClean="0">
                <a:latin typeface="Times New Roman" panose="02020603050405020304" pitchFamily="18" charset="0"/>
                <a:cs typeface="Times New Roman" panose="02020603050405020304" pitchFamily="18" charset="0"/>
              </a:rPr>
              <a:t> 2. Я как субъект выполняет функцию буфера во взаимодействии с внешним миром.</a:t>
            </a:r>
          </a:p>
          <a:p>
            <a:pPr algn="just"/>
            <a:r>
              <a:rPr lang="ru-RU" dirty="0" smtClean="0">
                <a:latin typeface="Times New Roman" panose="02020603050405020304" pitchFamily="18" charset="0"/>
                <a:cs typeface="Times New Roman" panose="02020603050405020304" pitchFamily="18" charset="0"/>
              </a:rPr>
              <a:t> 3. Я как субъект является совокупным множеством личностей/родителей, заменителей родителей, идеальных личностей, предков/, обеспечиваемых их Сверх-Я.</a:t>
            </a:r>
          </a:p>
          <a:p>
            <a:pPr algn="just"/>
            <a:r>
              <a:rPr lang="ru-RU" dirty="0" smtClean="0">
                <a:latin typeface="Times New Roman" panose="02020603050405020304" pitchFamily="18" charset="0"/>
                <a:cs typeface="Times New Roman" panose="02020603050405020304" pitchFamily="18" charset="0"/>
              </a:rPr>
              <a:t> 4. Определяемая Сверх-Я, несущей, весь прошлый опыт, субъекта как Я можно рассматривать как результат не только онтогенетического, но и филогенетического развития. </a:t>
            </a:r>
          </a:p>
          <a:p>
            <a:pPr algn="just"/>
            <a:r>
              <a:rPr lang="ru-RU" dirty="0" smtClean="0">
                <a:latin typeface="Times New Roman" panose="02020603050405020304" pitchFamily="18" charset="0"/>
                <a:cs typeface="Times New Roman" panose="02020603050405020304" pitchFamily="18" charset="0"/>
              </a:rPr>
              <a:t>5. Многие части Я, в частности Сверх-Я и Оно являются бессознательными. Большая часть самого Я также бессознательно.</a:t>
            </a:r>
          </a:p>
          <a:p>
            <a:pPr algn="just"/>
            <a:r>
              <a:rPr lang="ru-RU" dirty="0" smtClean="0">
                <a:latin typeface="Times New Roman" panose="02020603050405020304" pitchFamily="18" charset="0"/>
                <a:cs typeface="Times New Roman" panose="02020603050405020304" pitchFamily="18" charset="0"/>
              </a:rPr>
              <a:t> 6. Я управляется и контролируется как Сверх-Я, так и Оно. В связи с этим, можно говорить о незначимой роли регулирования Я. Я как субъект, подчиняясь двум другим сферам,  не всегда успешно справляется со своей регуляторной функцией. Складывается впечатление, что Я как субъект, возможно и обеспечивает интеграцию, но  затрудняется с регуляцией.  Возможно, такое восприятие Я, у Фрейда,  связано с тем, что он в большей части проводит анализ поведения в патологии. В частности, при меланхолии Я жестоко и беспощадно подавляется Сверх-Я, при мании преследовании  Сверх-Я как бы распадается. Однако, на здоровых пациентах соотношения структурных компонентов Я не прослеживается. Поэтому, можно сказать, что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в принципе, очень позитивно ставит проблему интегрирующей и регуляторной роли Я как субъекта.  Следует отметить, что практически все  части Я, в большей степени, бессознательного характера.</a:t>
            </a:r>
          </a:p>
          <a:p>
            <a:pPr algn="just"/>
            <a:r>
              <a:rPr lang="ru-RU" dirty="0" smtClean="0">
                <a:latin typeface="Times New Roman" panose="02020603050405020304" pitchFamily="18" charset="0"/>
                <a:cs typeface="Times New Roman" panose="02020603050405020304" pitchFamily="18" charset="0"/>
              </a:rPr>
              <a:t>Исходя из сказанного выше, можно считать, что,  независимо от того, какая часть Я является определяющей, детерминация смыслов обеспечивается  в большей степени бессознательными факторами. В процессе становления субъекта сила Я возрастает, благодаря овладению им  инстинктами Оно и возрастанию независимости  от Сверх-Я. В связи с этим главной задачей психоанализа является укрепление Я, благодаря освоению сферы Оно.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039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t> </a:t>
            </a:r>
            <a:r>
              <a:rPr lang="ru-RU" dirty="0" smtClean="0">
                <a:latin typeface="Times New Roman" panose="02020603050405020304" pitchFamily="18" charset="0"/>
                <a:cs typeface="Times New Roman" panose="02020603050405020304" pitchFamily="18" charset="0"/>
              </a:rPr>
              <a:t>Одним из ярких проявлений силы Я является процесс </a:t>
            </a:r>
            <a:r>
              <a:rPr lang="ru-RU" dirty="0" err="1" smtClean="0">
                <a:latin typeface="Times New Roman" panose="02020603050405020304" pitchFamily="18" charset="0"/>
                <a:cs typeface="Times New Roman" panose="02020603050405020304" pitchFamily="18" charset="0"/>
              </a:rPr>
              <a:t>сублимирования</a:t>
            </a:r>
            <a:r>
              <a:rPr lang="ru-RU" dirty="0" smtClean="0">
                <a:latin typeface="Times New Roman" panose="02020603050405020304" pitchFamily="18" charset="0"/>
                <a:cs typeface="Times New Roman" panose="02020603050405020304" pitchFamily="18" charset="0"/>
              </a:rPr>
              <a:t>, при котором Я регулирует соотношение намерений, определяющих смысл, обеспечивая соответствующее взаимодействие структурных компонентов  Сверх Я и Оно.  По мере усиления Я,   контроль соотношений Сверх-Я и Оно в процессе формирования смыслов принадлежит субъекту, определяющего более осознанное регулирование стремлениями к  преодолению и защите. </a:t>
            </a:r>
          </a:p>
          <a:p>
            <a:pPr algn="just"/>
            <a:r>
              <a:rPr lang="ru-RU" b="1" dirty="0" smtClean="0">
                <a:latin typeface="Times New Roman" panose="02020603050405020304" pitchFamily="18" charset="0"/>
                <a:cs typeface="Times New Roman" panose="02020603050405020304" pitchFamily="18" charset="0"/>
              </a:rPr>
              <a:t>Стадии развития личности:</a:t>
            </a:r>
          </a:p>
          <a:p>
            <a:pPr algn="just"/>
            <a:r>
              <a:rPr lang="ru-RU" dirty="0" smtClean="0">
                <a:latin typeface="Times New Roman" panose="02020603050405020304" pitchFamily="18" charset="0"/>
                <a:cs typeface="Times New Roman" panose="02020603050405020304" pitchFamily="18" charset="0"/>
              </a:rPr>
              <a:t>1.Оральная</a:t>
            </a:r>
          </a:p>
          <a:p>
            <a:pPr algn="just"/>
            <a:r>
              <a:rPr lang="ru-RU" dirty="0" smtClean="0">
                <a:latin typeface="Times New Roman" panose="02020603050405020304" pitchFamily="18" charset="0"/>
                <a:cs typeface="Times New Roman" panose="02020603050405020304" pitchFamily="18" charset="0"/>
              </a:rPr>
              <a:t>2.Анальная</a:t>
            </a:r>
          </a:p>
          <a:p>
            <a:pPr algn="just"/>
            <a:r>
              <a:rPr lang="ru-RU" dirty="0" smtClean="0">
                <a:latin typeface="Times New Roman" panose="02020603050405020304" pitchFamily="18" charset="0"/>
                <a:cs typeface="Times New Roman" panose="02020603050405020304" pitchFamily="18" charset="0"/>
              </a:rPr>
              <a:t>3.Фаллическая</a:t>
            </a:r>
          </a:p>
          <a:p>
            <a:pPr algn="just"/>
            <a:r>
              <a:rPr lang="ru-RU" dirty="0" smtClean="0">
                <a:latin typeface="Times New Roman" panose="02020603050405020304" pitchFamily="18" charset="0"/>
                <a:cs typeface="Times New Roman" panose="02020603050405020304" pitchFamily="18" charset="0"/>
              </a:rPr>
              <a:t>4.Латентная</a:t>
            </a:r>
          </a:p>
          <a:p>
            <a:pPr algn="just"/>
            <a:r>
              <a:rPr lang="ru-RU" dirty="0" smtClean="0">
                <a:latin typeface="Times New Roman" panose="02020603050405020304" pitchFamily="18" charset="0"/>
                <a:cs typeface="Times New Roman" panose="02020603050405020304" pitchFamily="18" charset="0"/>
              </a:rPr>
              <a:t>5.Генитальная</a:t>
            </a:r>
          </a:p>
          <a:p>
            <a:pPr algn="just"/>
            <a:r>
              <a:rPr lang="ru-RU" dirty="0" smtClean="0">
                <a:latin typeface="Times New Roman" panose="02020603050405020304" pitchFamily="18" charset="0"/>
                <a:cs typeface="Times New Roman" panose="02020603050405020304" pitchFamily="18" charset="0"/>
              </a:rPr>
              <a:t>Фиксация на этих стадиях стимулирует специфику развития личности</a:t>
            </a:r>
          </a:p>
          <a:p>
            <a:pPr algn="just"/>
            <a:r>
              <a:rPr lang="ru-RU" dirty="0" smtClean="0">
                <a:latin typeface="Times New Roman" panose="02020603050405020304" pitchFamily="18" charset="0"/>
                <a:cs typeface="Times New Roman" panose="02020603050405020304" pitchFamily="18" charset="0"/>
              </a:rPr>
              <a:t>     Подводя итоги, можно сказать, что смысл определяется Фрейдом как динамическая единица, определяемая соотношением конкурирующих намерений. Смысл обеспечивается механизмами замещения, сгущения, искажения, сокращения, подавления и вытеснения, зависимых от взаимодействия структурных компонентов субъекта.  Взаимодействие структурных компонентов субъекта как Я, определяется  интроекцией  его отношений с объектом( значимые другие). </a:t>
            </a:r>
            <a:r>
              <a:rPr lang="ru-RU" dirty="0" err="1" smtClean="0">
                <a:latin typeface="Times New Roman" panose="02020603050405020304" pitchFamily="18" charset="0"/>
                <a:cs typeface="Times New Roman" panose="02020603050405020304" pitchFamily="18" charset="0"/>
              </a:rPr>
              <a:t>Интроецированные</a:t>
            </a:r>
            <a:r>
              <a:rPr lang="ru-RU" dirty="0" smtClean="0">
                <a:latin typeface="Times New Roman" panose="02020603050405020304" pitchFamily="18" charset="0"/>
                <a:cs typeface="Times New Roman" panose="02020603050405020304" pitchFamily="18" charset="0"/>
              </a:rPr>
              <a:t> значимые другие выступают внутри системы личности как определяющие  становление Сверх –Я субъекта.  В качестве  значимых других   выступают у Фрейда родители, впоследствии  их заместители (учителя, воспитатели и идеальные личности). </a:t>
            </a:r>
          </a:p>
          <a:p>
            <a:pPr algn="just"/>
            <a:r>
              <a:rPr lang="ru-RU" dirty="0" smtClean="0">
                <a:latin typeface="Times New Roman" panose="02020603050405020304" pitchFamily="18" charset="0"/>
                <a:cs typeface="Times New Roman" panose="02020603050405020304" pitchFamily="18" charset="0"/>
              </a:rPr>
              <a:t>    Смысловой анализ творчества и  личностей Достоевского и Леонардо да Винчи позволяют понять непревзойдённую значимость  идентификации с родителями в формировании  их смысловой сферы, определяющей их поведение и деятельность.  Через всю их жизнь прослеживается влияние Эдипова комплекса на особенности их взаимоотношений с другими и продуктивность деятельности.  Значимую роль в формировании смысла имеют механизмы </a:t>
            </a:r>
            <a:r>
              <a:rPr lang="ru-RU" dirty="0" err="1" smtClean="0">
                <a:latin typeface="Times New Roman" panose="02020603050405020304" pitchFamily="18" charset="0"/>
                <a:cs typeface="Times New Roman" panose="02020603050405020304" pitchFamily="18" charset="0"/>
              </a:rPr>
              <a:t>сублимирования</a:t>
            </a:r>
            <a:r>
              <a:rPr lang="ru-RU" dirty="0" smtClean="0">
                <a:latin typeface="Times New Roman" panose="02020603050405020304" pitchFamily="18" charset="0"/>
                <a:cs typeface="Times New Roman" panose="02020603050405020304" pitchFamily="18" charset="0"/>
              </a:rPr>
              <a:t>.  Согласно Фрейда,  </a:t>
            </a:r>
            <a:r>
              <a:rPr lang="ru-RU" dirty="0" err="1" smtClean="0">
                <a:latin typeface="Times New Roman" panose="02020603050405020304" pitchFamily="18" charset="0"/>
                <a:cs typeface="Times New Roman" panose="02020603050405020304" pitchFamily="18" charset="0"/>
              </a:rPr>
              <a:t>смыслообразование</a:t>
            </a:r>
            <a:r>
              <a:rPr lang="ru-RU" dirty="0" smtClean="0">
                <a:latin typeface="Times New Roman" panose="02020603050405020304" pitchFamily="18" charset="0"/>
                <a:cs typeface="Times New Roman" panose="02020603050405020304" pitchFamily="18" charset="0"/>
              </a:rPr>
              <a:t> посредством механизма </a:t>
            </a:r>
            <a:r>
              <a:rPr lang="ru-RU" dirty="0" err="1" smtClean="0">
                <a:latin typeface="Times New Roman" panose="02020603050405020304" pitchFamily="18" charset="0"/>
                <a:cs typeface="Times New Roman" panose="02020603050405020304" pitchFamily="18" charset="0"/>
              </a:rPr>
              <a:t>сублимирования</a:t>
            </a:r>
            <a:r>
              <a:rPr lang="ru-RU" dirty="0" smtClean="0">
                <a:latin typeface="Times New Roman" panose="02020603050405020304" pitchFamily="18" charset="0"/>
                <a:cs typeface="Times New Roman" panose="02020603050405020304" pitchFamily="18" charset="0"/>
              </a:rPr>
              <a:t>, характерно в основном  для незаурядных личностей.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6328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9078"/>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Анализ детерминант смысла позволил установить, что значимую роль первоначально,  играют  соотношения намерений Сверх-Я и Оно, которые подавляют и руководят Я субъекта, подчиняя его принципу удовольствия, основанного на бессознательном стремлении к получению удовольствия и избегания неудовольствия.  Я,  в данном случае, вырабатывает целостную систему психологических защит, которые служат её самосохранению.</a:t>
            </a:r>
          </a:p>
          <a:p>
            <a:pPr algn="just"/>
            <a:r>
              <a:rPr lang="ru-RU" dirty="0" smtClean="0">
                <a:latin typeface="Times New Roman" panose="02020603050405020304" pitchFamily="18" charset="0"/>
                <a:cs typeface="Times New Roman" panose="02020603050405020304" pitchFamily="18" charset="0"/>
              </a:rPr>
              <a:t> По мере развития, сила Я увеличивается, он берёт на себя определяющую функцию в детерминации смыслов, определяя  соотношение  Сверх-Я  и Оно. При этом  интегративная и регуляторная функция принадлежат Я, которая соотносит как  с требованиями внешней реальности, руководствуясь принципом реальности, так и </a:t>
            </a:r>
            <a:r>
              <a:rPr lang="ru-RU" dirty="0" err="1" smtClean="0">
                <a:latin typeface="Times New Roman" panose="02020603050405020304" pitchFamily="18" charset="0"/>
                <a:cs typeface="Times New Roman" panose="02020603050405020304" pitchFamily="18" charset="0"/>
              </a:rPr>
              <a:t>внутирисистемными</a:t>
            </a:r>
            <a:r>
              <a:rPr lang="ru-RU" dirty="0" smtClean="0">
                <a:latin typeface="Times New Roman" panose="02020603050405020304" pitchFamily="18" charset="0"/>
                <a:cs typeface="Times New Roman" panose="02020603050405020304" pitchFamily="18" charset="0"/>
              </a:rPr>
              <a:t>, обеспечивающие  функционирование согласно принципу    нирваны и принципу постоянства, поддерживающих возбуждение влечений на оптимальном уровне и  обеспечивающих  состояние внутреннего покоя и стабильности.    </a:t>
            </a:r>
          </a:p>
          <a:p>
            <a:pPr algn="just"/>
            <a:r>
              <a:rPr lang="ru-RU" dirty="0" smtClean="0">
                <a:latin typeface="Times New Roman" panose="02020603050405020304" pitchFamily="18" charset="0"/>
                <a:cs typeface="Times New Roman" panose="02020603050405020304" pitchFamily="18" charset="0"/>
              </a:rPr>
              <a:t>Следует также отметить, что,  подчёркивая существенное значение Сверх-Я, как носителя Сверх-Я множества личностей в процессе становления Я как субъекта,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акцентирует внимание в основном на значимости  родительского авторитета и его заместителей, определяющих те или иные смыслы поведения и деятельности субъекта.</a:t>
            </a:r>
          </a:p>
          <a:p>
            <a:pPr algn="just"/>
            <a:r>
              <a:rPr lang="ru-RU" dirty="0" smtClean="0">
                <a:latin typeface="Times New Roman" panose="02020603050405020304" pitchFamily="18" charset="0"/>
                <a:cs typeface="Times New Roman" panose="02020603050405020304" pitchFamily="18" charset="0"/>
              </a:rPr>
              <a:t>Определяя Сверх-Я родителей как отражение Сверх-Я многих предшествующих поколений,  регулирующих отношения в семье, государстве и обществе определяются им как препоны  в развитии </a:t>
            </a:r>
            <a:r>
              <a:rPr lang="ru-RU" dirty="0" err="1" smtClean="0">
                <a:latin typeface="Times New Roman" panose="02020603050405020304" pitchFamily="18" charset="0"/>
                <a:cs typeface="Times New Roman" panose="02020603050405020304" pitchFamily="18" charset="0"/>
              </a:rPr>
              <a:t>субъектности</a:t>
            </a:r>
            <a:r>
              <a:rPr lang="ru-RU" dirty="0" smtClean="0">
                <a:latin typeface="Times New Roman" panose="02020603050405020304" pitchFamily="18" charset="0"/>
                <a:cs typeface="Times New Roman" panose="02020603050405020304" pitchFamily="18" charset="0"/>
              </a:rPr>
              <a:t>, поскольку они,  в определённой мере,  консервативны.      Сверх-Я родителей рассматривается как подавляющее независимость Я и навязывающее свою систему ценностей и смыслов. В связи Фрейд отмечает, что «Сверх-Я применяя суровость своих велений и запретов, слишком мало заботиться о счастье Я, так как при этом, недостаточно учитывается ни сопротивление подчинению, ни сила первичных позывов Оно, ни трудности, проистекающие из реальности окружающего мира»[ 10, с 509].</a:t>
            </a:r>
          </a:p>
          <a:p>
            <a:pPr algn="just"/>
            <a:r>
              <a:rPr lang="ru-RU" dirty="0" smtClean="0">
                <a:latin typeface="Times New Roman" panose="02020603050405020304" pitchFamily="18" charset="0"/>
                <a:cs typeface="Times New Roman" panose="02020603050405020304" pitchFamily="18" charset="0"/>
              </a:rPr>
              <a:t>Исходя из сказанного выше,  он считает, что  становление Я предполагает  освобождения от этой зависимости или ослабление  его воздействия.   Всегда ли это так!   Мы полагаем, что  Сверх-Я родителей,  как наиболее значимых для нас личностей, может нести не только подавляющие значения, но и стимулирующие становление Я субъекта. В связи с этим, одной из актуальных проблем является проведение смыслового анализа отношений с родителями и его влияния на становление  Я субъекта.</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556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4801314"/>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Сверх-Я  родителей как  результат представленности множества личностей,  несущих в себе значения и ценности культуры  выполняют  не только  функцию подавления, но и способствуют мобилизации энергетических ресурсов Оно, обеспечивающих  становление  субъекта.</a:t>
            </a:r>
          </a:p>
          <a:p>
            <a:pPr algn="just"/>
            <a:r>
              <a:rPr lang="ru-RU" dirty="0" smtClean="0">
                <a:latin typeface="Times New Roman" panose="02020603050405020304" pitchFamily="18" charset="0"/>
                <a:cs typeface="Times New Roman" panose="02020603050405020304" pitchFamily="18" charset="0"/>
              </a:rPr>
              <a:t> Как представлены множества личностей в субъекте, какие значения они несут, как они определяют его смысловую сферу,   требует  анализа всей совокупности отношений, не ограничивающихся  отношениями с родителями и их заместителями.   </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Задание 4. (для самостоятельной проработки). Механизмы защиты </a:t>
            </a:r>
          </a:p>
          <a:p>
            <a:pPr algn="just"/>
            <a:r>
              <a:rPr lang="ru-RU" dirty="0" smtClean="0">
                <a:latin typeface="Times New Roman" panose="02020603050405020304" pitchFamily="18" charset="0"/>
                <a:cs typeface="Times New Roman" panose="02020603050405020304" pitchFamily="18" charset="0"/>
              </a:rPr>
              <a:t>1.Вспомните время или событие, которые были психологически болезненными – может быть, смерь близкого человека или глубокое унижение, или когда вас побили, или застали на месте преступления. </a:t>
            </a:r>
          </a:p>
          <a:p>
            <a:pPr algn="just"/>
            <a:r>
              <a:rPr lang="ru-RU" dirty="0" smtClean="0">
                <a:latin typeface="Times New Roman" panose="02020603050405020304" pitchFamily="18" charset="0"/>
                <a:cs typeface="Times New Roman" panose="02020603050405020304" pitchFamily="18" charset="0"/>
              </a:rPr>
              <a:t>2.Отметьте, прежде всего, отсутствие интереса к тому, чтобы ясно вспомнить это событие, сопротивление против того, чтобы говорить о нем. </a:t>
            </a:r>
          </a:p>
          <a:p>
            <a:pPr algn="just"/>
            <a:r>
              <a:rPr lang="ru-RU" dirty="0" smtClean="0">
                <a:latin typeface="Times New Roman" panose="02020603050405020304" pitchFamily="18" charset="0"/>
                <a:cs typeface="Times New Roman" panose="02020603050405020304" pitchFamily="18" charset="0"/>
              </a:rPr>
              <a:t>3.Если сможете, преодолейте начальные защиты актом воли и вспомните событие. Вы сможете обнаружить вновь связанные с ним сильные чувства.</a:t>
            </a:r>
          </a:p>
          <a:p>
            <a:pPr algn="just"/>
            <a:r>
              <a:rPr lang="ru-RU" smtClean="0">
                <a:latin typeface="Times New Roman" panose="02020603050405020304" pitchFamily="18" charset="0"/>
                <a:cs typeface="Times New Roman" panose="02020603050405020304" pitchFamily="18" charset="0"/>
              </a:rPr>
              <a:t>4.Если </a:t>
            </a:r>
            <a:r>
              <a:rPr lang="ru-RU" dirty="0" smtClean="0">
                <a:latin typeface="Times New Roman" panose="02020603050405020304" pitchFamily="18" charset="0"/>
                <a:cs typeface="Times New Roman" panose="02020603050405020304" pitchFamily="18" charset="0"/>
              </a:rPr>
              <a:t>трудно оставаться сосредоточенным на воспоминании, отметьте вместо этого те пути, по котором ваш ум, отклоняет внимание на сторонние пути. Видите ли вы, как именно вы избегаете психического напряжения?</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074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Задание 1  Воспоминания детства </a:t>
            </a:r>
          </a:p>
          <a:p>
            <a:pPr algn="just"/>
            <a:r>
              <a:rPr lang="ru-RU" dirty="0" smtClean="0">
                <a:latin typeface="Times New Roman" panose="02020603050405020304" pitchFamily="18" charset="0"/>
                <a:cs typeface="Times New Roman" panose="02020603050405020304" pitchFamily="18" charset="0"/>
              </a:rPr>
              <a:t>Фрейд обнаружил, что воспоминания детства часто указывают на личные проблемы в настоящем. Эти упражнения дадут вам возможность приступить к оценке этой мысли. </a:t>
            </a:r>
          </a:p>
          <a:p>
            <a:pPr algn="just"/>
            <a:r>
              <a:rPr lang="ru-RU" dirty="0" smtClean="0">
                <a:latin typeface="Times New Roman" panose="02020603050405020304" pitchFamily="18" charset="0"/>
                <a:cs typeface="Times New Roman" panose="02020603050405020304" pitchFamily="18" charset="0"/>
              </a:rPr>
              <a:t>1.Разделитесь на пары. Решите, кто будет говорить, а кто записывать. Позже вы поменяетесь ролями, так что не беспокойтесь о том, кто будет первым. </a:t>
            </a:r>
          </a:p>
          <a:p>
            <a:pPr algn="just"/>
            <a:r>
              <a:rPr lang="ru-RU" dirty="0" smtClean="0">
                <a:latin typeface="Times New Roman" panose="02020603050405020304" pitchFamily="18" charset="0"/>
                <a:cs typeface="Times New Roman" panose="02020603050405020304" pitchFamily="18" charset="0"/>
              </a:rPr>
              <a:t>2.(Для говорящего).  Сядьте так, чтобы не смотреть на записывающего.  Вам дается 5 минут, чтобы найти свое самое раннее воспоминание, или одно из очень ранних. Расскажите его записывающему.  Чем более ясно и живо вы сможете его воспроизвести, тем больше вы получите из этого опыта.  Если вы вспомните что-то еще, связанное с тем воспоминанием, о котором вы рассказываете, позвольте себе упомянуть это. </a:t>
            </a:r>
          </a:p>
          <a:p>
            <a:pPr algn="just"/>
            <a:r>
              <a:rPr lang="ru-RU" dirty="0" smtClean="0">
                <a:latin typeface="Times New Roman" panose="02020603050405020304" pitchFamily="18" charset="0"/>
                <a:cs typeface="Times New Roman" panose="02020603050405020304" pitchFamily="18" charset="0"/>
              </a:rPr>
              <a:t>3.(Для записывающего).  Ваша задача состоит в том, чтобы делать заметки по мере того, как ваш партнер рассказывает вам о прошлых событиях.  Отмечайте отсылки к случаям в последующей жизни. Обратите специальное внимание на то, какую важность ваш партнер придает тем или иным аспектам воспоминаний.  Отмечайте различия в чувствованиях, выражаемых вашим партнером.  Если хотите,  можете воспользоваться </a:t>
            </a:r>
            <a:r>
              <a:rPr lang="ru-RU" dirty="0" err="1" smtClean="0">
                <a:latin typeface="Times New Roman" panose="02020603050405020304" pitchFamily="18" charset="0"/>
                <a:cs typeface="Times New Roman" panose="02020603050405020304" pitchFamily="18" charset="0"/>
              </a:rPr>
              <a:t>фрейдовскими</a:t>
            </a:r>
            <a:r>
              <a:rPr lang="ru-RU" dirty="0" smtClean="0">
                <a:latin typeface="Times New Roman" panose="02020603050405020304" pitchFamily="18" charset="0"/>
                <a:cs typeface="Times New Roman" panose="02020603050405020304" pitchFamily="18" charset="0"/>
              </a:rPr>
              <a:t> терминами, описанные в этой главе, делая свои заметки. Сознавайте возможные защитные механизмы, которые ослабляют и притупляют воспоминания. </a:t>
            </a:r>
          </a:p>
          <a:p>
            <a:pPr algn="just"/>
            <a:r>
              <a:rPr lang="ru-RU" dirty="0" smtClean="0">
                <a:latin typeface="Times New Roman" panose="02020603050405020304" pitchFamily="18" charset="0"/>
                <a:cs typeface="Times New Roman" panose="02020603050405020304" pitchFamily="18" charset="0"/>
              </a:rPr>
              <a:t>4.Через 5 минут остановитесь, и без обсуждения упражнения поменяйтесь ролями. </a:t>
            </a:r>
          </a:p>
          <a:p>
            <a:pPr algn="just"/>
            <a:r>
              <a:rPr lang="ru-RU" dirty="0" smtClean="0">
                <a:latin typeface="Times New Roman" panose="02020603050405020304" pitchFamily="18" charset="0"/>
                <a:cs typeface="Times New Roman" panose="02020603050405020304" pitchFamily="18" charset="0"/>
              </a:rPr>
              <a:t>5.Через 5 минут остановитесь, и подумайте о том, что вы рассказали, и что услышали. </a:t>
            </a:r>
          </a:p>
          <a:p>
            <a:pPr algn="just"/>
            <a:r>
              <a:rPr lang="ru-RU" dirty="0" smtClean="0">
                <a:latin typeface="Times New Roman" panose="02020603050405020304" pitchFamily="18" charset="0"/>
                <a:cs typeface="Times New Roman" panose="02020603050405020304" pitchFamily="18" charset="0"/>
              </a:rPr>
              <a:t>6.Обсудите свои заметки друг с другом. Укажите импликации и связи друг другу, если вам кажется, что это может быть полезным. Попробуйте связать аспекты воспоминаний с тем,  как вы сейчас живете, или как вы реагируете на ситуации, похожее на то, о чем вы воспоминали. </a:t>
            </a:r>
          </a:p>
          <a:p>
            <a:pPr algn="just"/>
            <a:r>
              <a:rPr lang="ru-RU" i="1" dirty="0" smtClean="0">
                <a:latin typeface="Times New Roman" panose="02020603050405020304" pitchFamily="18" charset="0"/>
                <a:cs typeface="Times New Roman" panose="02020603050405020304" pitchFamily="18" charset="0"/>
              </a:rPr>
              <a:t>Примечание. Если один из вас начинает смущаться или раздражаться во время    обсуждения, просто возьмите заметки о вашем воспоминании, поблагодарите партнера, и работайте самостоятельно. </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971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424731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Задание  2 (для самостоятельной проработки). Есть ли паттерны в вашей жизни? </a:t>
            </a:r>
          </a:p>
          <a:p>
            <a:pPr algn="just"/>
            <a:r>
              <a:rPr lang="ru-RU" dirty="0" smtClean="0">
                <a:latin typeface="Times New Roman" panose="02020603050405020304" pitchFamily="18" charset="0"/>
                <a:cs typeface="Times New Roman" panose="02020603050405020304" pitchFamily="18" charset="0"/>
              </a:rPr>
              <a:t>Фрейд предполагает, что наши отношения в настоящей момент связанны с нашими отношениями с родителями. Вот способ проверить это предположение. 	</a:t>
            </a:r>
          </a:p>
          <a:p>
            <a:pPr algn="just"/>
            <a:r>
              <a:rPr lang="ru-RU" dirty="0" smtClean="0">
                <a:latin typeface="Times New Roman" panose="02020603050405020304" pitchFamily="18" charset="0"/>
                <a:cs typeface="Times New Roman" panose="02020603050405020304" pitchFamily="18" charset="0"/>
              </a:rPr>
              <a:t>1.1составьте список людей, которые вам более всего нравились, или которых вы больше всего любили в течение вашей жизни – исключая родителей. Мужчин и женщин перечисляйте отдельно. </a:t>
            </a:r>
          </a:p>
          <a:p>
            <a:pPr algn="just"/>
            <a:r>
              <a:rPr lang="ru-RU" dirty="0" smtClean="0">
                <a:latin typeface="Times New Roman" panose="02020603050405020304" pitchFamily="18" charset="0"/>
                <a:cs typeface="Times New Roman" panose="02020603050405020304" pitchFamily="18" charset="0"/>
              </a:rPr>
              <a:t>1.2Перечислите нравящиеся вам и не нравящиеся стороны этих людей</a:t>
            </a:r>
          </a:p>
          <a:p>
            <a:pPr algn="just"/>
            <a:r>
              <a:rPr lang="ru-RU" dirty="0" smtClean="0">
                <a:latin typeface="Times New Roman" panose="02020603050405020304" pitchFamily="18" charset="0"/>
                <a:cs typeface="Times New Roman" panose="02020603050405020304" pitchFamily="18" charset="0"/>
              </a:rPr>
              <a:t>1.3Отметьте, подумайте или запишите, что есть общего в вашем списке, и что различается.  Есть ли что-нибудь общее у всех женщин и что-то другое общее всем мужчинам.  Нравятся ли вам люди определенного типа?  </a:t>
            </a:r>
          </a:p>
          <a:p>
            <a:pPr algn="just"/>
            <a:r>
              <a:rPr lang="ru-RU" dirty="0" smtClean="0">
                <a:latin typeface="Times New Roman" panose="02020603050405020304" pitchFamily="18" charset="0"/>
                <a:cs typeface="Times New Roman" panose="02020603050405020304" pitchFamily="18" charset="0"/>
              </a:rPr>
              <a:t>2.1Перечислите нравящиеся вам и не нравящиеся характеристики ваших родителей,   каковы они сейчас.</a:t>
            </a:r>
          </a:p>
          <a:p>
            <a:pPr algn="just"/>
            <a:r>
              <a:rPr lang="ru-RU" dirty="0" smtClean="0">
                <a:latin typeface="Times New Roman" panose="02020603050405020304" pitchFamily="18" charset="0"/>
                <a:cs typeface="Times New Roman" panose="02020603050405020304" pitchFamily="18" charset="0"/>
              </a:rPr>
              <a:t>2.2Перечислите нравящиеся вам и не нравящиеся характеристики ваших родителей, как они представлялись вам в детстве.  </a:t>
            </a:r>
          </a:p>
          <a:p>
            <a:pPr algn="just"/>
            <a:r>
              <a:rPr lang="ru-RU" dirty="0" smtClean="0">
                <a:latin typeface="Times New Roman" panose="02020603050405020304" pitchFamily="18" charset="0"/>
                <a:cs typeface="Times New Roman" panose="02020603050405020304" pitchFamily="18" charset="0"/>
              </a:rPr>
              <a:t>3.1Сравните, сопоставьте и противопоставьте список характеристик ваших родителей и с                  характеристиками ваших друзей.</a:t>
            </a:r>
          </a:p>
          <a:p>
            <a:pPr algn="just"/>
            <a:r>
              <a:rPr lang="ru-RU" dirty="0" smtClean="0">
                <a:latin typeface="Times New Roman" panose="02020603050405020304" pitchFamily="18" charset="0"/>
                <a:cs typeface="Times New Roman" panose="02020603050405020304" pitchFamily="18" charset="0"/>
              </a:rPr>
              <a:t>3.2Рассмотрите, обсудите или запишите, замечаете ли вы какие-нибудь отношения между качествами ваших родителей и ваших друзей.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936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Психоанализ –  это направление психологии, в котором все  психические процессы и явления раскрываются через анализ его  смысла.  Смысл любого явления рассматривается им не как какая-либо константа, а  как результат динамических сил душевной жизни. Психическое субъекта не ограничивается только сознательным. Мало того, сознательное это всего лишь малая толика того, что называется психическим. Психическое определяется тремя сферами: сознательного, предсознательного и бессознательного. Бессознательное – это важная область душевной жизни, скрытая от нас, нашего  знания о Я. Предсознательное – это то бессознательное, которое становится латентным и легко превращается в сознательное. Сознательное – это открытое для знания Я. Соотношение этих трёх сфер психического определяют динамику и механизмы функционирования психических явлений и смыслов.  Психические явления и смыслы в психоанализе рассматриваются как результат  борьбы душевных тенденций, отражающих динамику процесса согласования разнонаправленных сил, либо вытеснения и замещения одних  другими.  В связи с этим,    основой анализа душевных явлений в психоанализе является динамическое понимание психических процессов. </a:t>
            </a:r>
          </a:p>
          <a:p>
            <a:pPr algn="just"/>
            <a:r>
              <a:rPr lang="ru-RU" dirty="0" smtClean="0">
                <a:latin typeface="Times New Roman" panose="02020603050405020304" pitchFamily="18" charset="0"/>
                <a:cs typeface="Times New Roman" panose="02020603050405020304" pitchFamily="18" charset="0"/>
              </a:rPr>
              <a:t>      Исходя из динамического понимания психических явлений в данном направлении, впервые,  рассматриваются такие проблемы как раскрытие смысла ошибочных действий[2], которые неожиданно проявляются у субъекта, вызывая его собственное удивление. Ошибочные действия включают оговорки, случайные действий, описки, очитки, ослышки,  различного рода забывания (собственных имён, чужих слов, намерений, впечатлений, захватывания «по ошибке, </a:t>
            </a:r>
            <a:r>
              <a:rPr lang="ru-RU" dirty="0" err="1" smtClean="0">
                <a:latin typeface="Times New Roman" panose="02020603050405020304" pitchFamily="18" charset="0"/>
                <a:cs typeface="Times New Roman" panose="02020603050405020304" pitchFamily="18" charset="0"/>
              </a:rPr>
              <a:t>запрятывания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затеривания</a:t>
            </a:r>
            <a:r>
              <a:rPr lang="ru-RU" dirty="0" smtClean="0">
                <a:latin typeface="Times New Roman" panose="02020603050405020304" pitchFamily="18" charset="0"/>
                <a:cs typeface="Times New Roman" panose="02020603050405020304" pitchFamily="18" charset="0"/>
              </a:rPr>
              <a:t> вещей и т.д.).  Особую значимость представляют наряду со смыслом ошибочных действий анализ и исследования  смысла сновидений, смысла симптомов и т.д. Согласно </a:t>
            </a:r>
            <a:r>
              <a:rPr lang="ru-RU" dirty="0" err="1" smtClean="0">
                <a:latin typeface="Times New Roman" panose="02020603050405020304" pitchFamily="18" charset="0"/>
                <a:cs typeface="Times New Roman" panose="02020603050405020304" pitchFamily="18" charset="0"/>
              </a:rPr>
              <a:t>З.Фрейда</a:t>
            </a:r>
            <a:r>
              <a:rPr lang="ru-RU" dirty="0" smtClean="0">
                <a:latin typeface="Times New Roman" panose="02020603050405020304" pitchFamily="18" charset="0"/>
                <a:cs typeface="Times New Roman" panose="02020603050405020304" pitchFamily="18" charset="0"/>
              </a:rPr>
              <a:t>,  их исследование позволит понять процесс  психических явлений  не как случайностей, а представляющих  собой серьёзные психические акты, имеющих свой смысл. </a:t>
            </a:r>
          </a:p>
          <a:p>
            <a:pPr algn="just"/>
            <a:r>
              <a:rPr lang="ru-RU" dirty="0" smtClean="0">
                <a:latin typeface="Times New Roman" panose="02020603050405020304" pitchFamily="18" charset="0"/>
                <a:cs typeface="Times New Roman" panose="02020603050405020304" pitchFamily="18" charset="0"/>
              </a:rPr>
              <a:t>     Согласно позиций Фрейда, все проявления человеческого поведения и деятельности  имеют  смысл.  Даже элементарные случайные действия,  кажущиеся бесцельными, выполняемые как бы играя, такие как  манипуляции с одеждой, частями тела, предметами, напевание мелодий и другие действия  также полны смысла и отражают довольно значимые душевные процессы и их можно также как и ошибочные действия отнести к проявлениям психических процессов. Другое дело – мера их осознанности человеком.  Не существует  бессмысленных действий и движений. Они суть – отражение  бессознательно проявляемых  потребностей.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24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369331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Задание 3.  (для самостоятельной проработки). Дневник снов</a:t>
            </a:r>
          </a:p>
          <a:p>
            <a:pPr algn="just"/>
            <a:r>
              <a:rPr lang="ru-RU" dirty="0" smtClean="0">
                <a:latin typeface="Times New Roman" panose="02020603050405020304" pitchFamily="18" charset="0"/>
                <a:cs typeface="Times New Roman" panose="02020603050405020304" pitchFamily="18" charset="0"/>
              </a:rPr>
              <a:t>1.Держите стопку бумаги около постели. Утром, прежде чем вы начнете делать что-нибудь еще, сделайте краткие заметки по поводу своих снов. Даже если вы не запоминали сны раньше, это процедура может помочь вам вспомнить их. В группах студентов, где это задание было обязательным, через несколько дней все начали регулярно вспомнить свои сны. </a:t>
            </a:r>
          </a:p>
          <a:p>
            <a:pPr algn="just"/>
            <a:r>
              <a:rPr lang="ru-RU" dirty="0" smtClean="0">
                <a:latin typeface="Times New Roman" panose="02020603050405020304" pitchFamily="18" charset="0"/>
                <a:cs typeface="Times New Roman" panose="02020603050405020304" pitchFamily="18" charset="0"/>
              </a:rPr>
              <a:t>2.Позже, в течение дня, запишите сон полностью</a:t>
            </a:r>
          </a:p>
          <a:p>
            <a:pPr algn="just"/>
            <a:r>
              <a:rPr lang="ru-RU" dirty="0" smtClean="0">
                <a:latin typeface="Times New Roman" panose="02020603050405020304" pitchFamily="18" charset="0"/>
                <a:cs typeface="Times New Roman" panose="02020603050405020304" pitchFamily="18" charset="0"/>
              </a:rPr>
              <a:t>3.Попробуйте понять, что различные аспекты Вашего сна могут означать. Обратите внимание на те фрагменты, которые кажутся частью дневного остатка. Есть ли в сне какие-нибудь части, которые бы отражали ваши желания или ваше отношение к другим?  Кажутся ли ваши сны осмысленными вам самим? </a:t>
            </a:r>
          </a:p>
          <a:p>
            <a:pPr algn="just"/>
            <a:r>
              <a:rPr lang="ru-RU" dirty="0" smtClean="0">
                <a:latin typeface="Times New Roman" panose="02020603050405020304" pitchFamily="18" charset="0"/>
                <a:cs typeface="Times New Roman" panose="02020603050405020304" pitchFamily="18" charset="0"/>
              </a:rPr>
              <a:t>Какие ассоциации вызывают у вас определенные аспекты сна? Посмотрите, не указывают эти ассоциации на возможные значения сна. Как могут ваши сны быть попытками исполнений желаний? </a:t>
            </a:r>
          </a:p>
          <a:p>
            <a:pPr algn="just"/>
            <a:r>
              <a:rPr lang="ru-RU" dirty="0" smtClean="0">
                <a:latin typeface="Times New Roman" panose="02020603050405020304" pitchFamily="18" charset="0"/>
                <a:cs typeface="Times New Roman" panose="02020603050405020304" pitchFamily="18" charset="0"/>
              </a:rPr>
              <a:t>4.Ведите этот дневник в течение нескольких недель.  Время от времени проглядывайте этот дневник и посмотрите, не возникают ли у вас новые интерпретации. Находите ли вы возвращающиеся темы или паттерны в своих снах?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026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Смысл определяется как намерение, вернее как взаимодействие намерений.  «…Мы понимаем под «смыслом»(</a:t>
            </a:r>
            <a:r>
              <a:rPr lang="ru-RU" dirty="0" err="1" smtClean="0">
                <a:latin typeface="Times New Roman" panose="02020603050405020304" pitchFamily="18" charset="0"/>
                <a:cs typeface="Times New Roman" panose="02020603050405020304" pitchFamily="18" charset="0"/>
              </a:rPr>
              <a:t>Sinn</a:t>
            </a:r>
            <a:r>
              <a:rPr lang="ru-RU" dirty="0" smtClean="0">
                <a:latin typeface="Times New Roman" panose="02020603050405020304" pitchFamily="18" charset="0"/>
                <a:cs typeface="Times New Roman" panose="02020603050405020304" pitchFamily="18" charset="0"/>
              </a:rPr>
              <a:t>) какого-то психического процесса не что иное,  как намерения, которому он служит, и его место в ряду  других психических проявлений. В большинстве наших исследований слово «смысл» мы можем заменить словом «намерения» (</a:t>
            </a:r>
            <a:r>
              <a:rPr lang="ru-RU" dirty="0" err="1" smtClean="0">
                <a:latin typeface="Times New Roman" panose="02020603050405020304" pitchFamily="18" charset="0"/>
                <a:cs typeface="Times New Roman" panose="02020603050405020304" pitchFamily="18" charset="0"/>
              </a:rPr>
              <a:t>Absicht</a:t>
            </a:r>
            <a:r>
              <a:rPr lang="ru-RU" dirty="0" smtClean="0">
                <a:latin typeface="Times New Roman" panose="02020603050405020304" pitchFamily="18" charset="0"/>
                <a:cs typeface="Times New Roman" panose="02020603050405020304" pitchFamily="18" charset="0"/>
              </a:rPr>
              <a:t>), тенденции (</a:t>
            </a:r>
            <a:r>
              <a:rPr lang="ru-RU" dirty="0" err="1" smtClean="0">
                <a:latin typeface="Times New Roman" panose="02020603050405020304" pitchFamily="18" charset="0"/>
                <a:cs typeface="Times New Roman" panose="02020603050405020304" pitchFamily="18" charset="0"/>
              </a:rPr>
              <a:t>Tendenz</a:t>
            </a:r>
            <a:r>
              <a:rPr lang="ru-RU" dirty="0" smtClean="0">
                <a:latin typeface="Times New Roman" panose="02020603050405020304" pitchFamily="18" charset="0"/>
                <a:cs typeface="Times New Roman" panose="02020603050405020304" pitchFamily="18" charset="0"/>
              </a:rPr>
              <a:t>)» [ 2 , с. 22-23].</a:t>
            </a:r>
          </a:p>
          <a:p>
            <a:pPr algn="just"/>
            <a:r>
              <a:rPr lang="ru-RU" dirty="0" smtClean="0">
                <a:latin typeface="Times New Roman" panose="02020603050405020304" pitchFamily="18" charset="0"/>
                <a:cs typeface="Times New Roman" panose="02020603050405020304" pitchFamily="18" charset="0"/>
              </a:rPr>
              <a:t> Какова зависимость ошибочных действий, оговорок от состояния человека? Возможно их проявление – это результат утомления? </a:t>
            </a:r>
          </a:p>
          <a:p>
            <a:pPr algn="just"/>
            <a:r>
              <a:rPr lang="ru-RU" dirty="0" smtClean="0">
                <a:latin typeface="Times New Roman" panose="02020603050405020304" pitchFamily="18" charset="0"/>
                <a:cs typeface="Times New Roman" panose="02020603050405020304" pitchFamily="18" charset="0"/>
              </a:rPr>
              <a:t>Анализируя смысл оговорки, ошибочных действий Фрейд не отрицает влияния психофизиологических факторов, таких как усталость, утомление, возбуждение, рассеянность и т.д. Однако, он считает, что это отражение, всего лишь  небольшой  толики, в анализе   причин ошибочных действий.  Их  происхождение  предполагает проведения,  более глубинного анализа, так как ошибочные действия и оговорки допускаются и при абсолютно здоровом и нормальном состоянии.   </a:t>
            </a:r>
          </a:p>
          <a:p>
            <a:pPr algn="just"/>
            <a:r>
              <a:rPr lang="ru-RU" dirty="0" smtClean="0">
                <a:latin typeface="Times New Roman" panose="02020603050405020304" pitchFamily="18" charset="0"/>
                <a:cs typeface="Times New Roman" panose="02020603050405020304" pitchFamily="18" charset="0"/>
              </a:rPr>
              <a:t>Все вышесказанные факторы,  могут способствовать появлению оговорок, ошибочных действий, но не могут объяснить их суть. То же относится к забыванию собственных имён, забыванию намерений и  случайных действий, носящих характер не только немотивированных, незаметных и незначительных, но излишних действий. </a:t>
            </a:r>
          </a:p>
          <a:p>
            <a:pPr algn="just"/>
            <a:r>
              <a:rPr lang="ru-RU" dirty="0" smtClean="0">
                <a:latin typeface="Times New Roman" panose="02020603050405020304" pitchFamily="18" charset="0"/>
                <a:cs typeface="Times New Roman" panose="02020603050405020304" pitchFamily="18" charset="0"/>
              </a:rPr>
              <a:t>Анализируя ошибочные действия,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раскрывает его смысл как определяемого несколькими конкурирующими намерениями. Каковы отношения между различными намерениями, определяющими смысл ошибочных действий?</a:t>
            </a:r>
          </a:p>
          <a:p>
            <a:pPr algn="just"/>
            <a:r>
              <a:rPr lang="ru-RU" dirty="0" smtClean="0">
                <a:latin typeface="Times New Roman" panose="02020603050405020304" pitchFamily="18" charset="0"/>
                <a:cs typeface="Times New Roman" panose="02020603050405020304" pitchFamily="18" charset="0"/>
              </a:rPr>
              <a:t>Один из вариантов отношений – это противоположность, противодействие  двух намерений.  В разных случаях возможны различные варианты взаимодействия намерений, в частности: 1. В  случае, когда  одно намерение полностью замещается (</a:t>
            </a:r>
            <a:r>
              <a:rPr lang="ru-RU" dirty="0" err="1" smtClean="0">
                <a:latin typeface="Times New Roman" panose="02020603050405020304" pitchFamily="18" charset="0"/>
                <a:cs typeface="Times New Roman" panose="02020603050405020304" pitchFamily="18" charset="0"/>
              </a:rPr>
              <a:t>субституируется</a:t>
            </a:r>
            <a:r>
              <a:rPr lang="ru-RU" dirty="0" smtClean="0">
                <a:latin typeface="Times New Roman" panose="02020603050405020304" pitchFamily="18" charset="0"/>
                <a:cs typeface="Times New Roman" panose="02020603050405020304" pitchFamily="18" charset="0"/>
              </a:rPr>
              <a:t>) другим, что обеспечивает  утверждения  намерения с противоположным смыслом; 2. Искажение и модификация  намерений обеспечивающих образование некой новой  комбинации,   являющейся  более или менее осознанной и осмысленной. </a:t>
            </a:r>
          </a:p>
          <a:p>
            <a:pPr algn="just"/>
            <a:r>
              <a:rPr lang="ru-RU" dirty="0" smtClean="0">
                <a:latin typeface="Times New Roman" panose="02020603050405020304" pitchFamily="18" charset="0"/>
                <a:cs typeface="Times New Roman" panose="02020603050405020304" pitchFamily="18" charset="0"/>
              </a:rPr>
              <a:t>Актуализация противоположного  намерения возможно и в связи с тем, что противоположности имеют понятийное родство и в психологической ассоциации особенно сближаются. Соотношение противоположных намерений могут обеспечить замещение одного другим, либо исказить в определённой мере его смысл.</a:t>
            </a:r>
          </a:p>
        </p:txBody>
      </p:sp>
    </p:spTree>
    <p:extLst>
      <p:ext uri="{BB962C8B-B14F-4D97-AF65-F5344CB8AC3E}">
        <p14:creationId xmlns:p14="http://schemas.microsoft.com/office/powerpoint/2010/main" val="2347498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283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Как видно из сказанного выше, механизмом, обеспечивающим смысл оговорки, могут служить замещение, искажение.  Смысл оговорок может обеспечиваться также сокращением, сгущением нескольких предложений, влиянием созвучий, сходством слов и употребляемых словесных ассоциаций, столкновением разных намерений и их наложением друг на друга. Оговорка может обеспечиваться   неожиданным для самого субъекта  выражением вслух внутренне желаемого, но  неадекватного  в данной ситуации  намерения. Что же продуцирует эту неожиданность собственной оговорки, ошибочного действия субъекта. Что обеспечивает процессы сгущения, сокращения?</a:t>
            </a:r>
          </a:p>
          <a:p>
            <a:pPr algn="just"/>
            <a:r>
              <a:rPr lang="ru-RU" dirty="0" smtClean="0">
                <a:latin typeface="Times New Roman" panose="02020603050405020304" pitchFamily="18" charset="0"/>
                <a:cs typeface="Times New Roman" panose="02020603050405020304" pitchFamily="18" charset="0"/>
              </a:rPr>
              <a:t>Так,  например, при очитке происходит замена сенсорным возбуждением одного из намерений.  В связи с этим, происходит замена одного слова другим, на основе словесной аналогии. Здесь важнее содержание мысли, обеспечивающей замену. Так например, школьница, читая роман –эпопею </a:t>
            </a:r>
            <a:r>
              <a:rPr lang="ru-RU" dirty="0" err="1" smtClean="0">
                <a:latin typeface="Times New Roman" panose="02020603050405020304" pitchFamily="18" charset="0"/>
                <a:cs typeface="Times New Roman" panose="02020603050405020304" pitchFamily="18" charset="0"/>
              </a:rPr>
              <a:t>А.Толстого</a:t>
            </a:r>
            <a:r>
              <a:rPr lang="ru-RU" dirty="0" smtClean="0">
                <a:latin typeface="Times New Roman" panose="02020603050405020304" pitchFamily="18" charset="0"/>
                <a:cs typeface="Times New Roman" panose="02020603050405020304" pitchFamily="18" charset="0"/>
              </a:rPr>
              <a:t> «Война» в 7 классе, слово «роман-эпопея» полностью заменила при чтении словом «роман -</a:t>
            </a:r>
            <a:r>
              <a:rPr lang="ru-RU" dirty="0" err="1" smtClean="0">
                <a:latin typeface="Times New Roman" panose="02020603050405020304" pitchFamily="18" charset="0"/>
                <a:cs typeface="Times New Roman" panose="02020603050405020304" pitchFamily="18" charset="0"/>
              </a:rPr>
              <a:t>эфиопия</a:t>
            </a:r>
            <a:r>
              <a:rPr lang="ru-RU" dirty="0" smtClean="0">
                <a:latin typeface="Times New Roman" panose="02020603050405020304" pitchFamily="18" charset="0"/>
                <a:cs typeface="Times New Roman" panose="02020603050405020304" pitchFamily="18" charset="0"/>
              </a:rPr>
              <a:t>», объяснявшая впоследствии, эту необычную замену звучностью слова «</a:t>
            </a:r>
            <a:r>
              <a:rPr lang="ru-RU" dirty="0" err="1" smtClean="0">
                <a:latin typeface="Times New Roman" panose="02020603050405020304" pitchFamily="18" charset="0"/>
                <a:cs typeface="Times New Roman" panose="02020603050405020304" pitchFamily="18" charset="0"/>
              </a:rPr>
              <a:t>эфиопия</a:t>
            </a:r>
            <a:r>
              <a:rPr lang="ru-RU" dirty="0" smtClean="0">
                <a:latin typeface="Times New Roman" panose="02020603050405020304" pitchFamily="18" charset="0"/>
                <a:cs typeface="Times New Roman" panose="02020603050405020304" pitchFamily="18" charset="0"/>
              </a:rPr>
              <a:t>». Хотя на самом деле,   данная замена обеспечивалось яркими впечатлениями, полученными знакомством со страной Эфиопией во время занятий по истории зарубежных стран с 5-го класса.   Поэтому смысл  очитки обеспечивается, в большей мере, содержанием мысли, нежели конфликтом двух намерений или их оттеснением друг друга. </a:t>
            </a:r>
          </a:p>
          <a:p>
            <a:pPr algn="just"/>
            <a:r>
              <a:rPr lang="ru-RU" dirty="0" smtClean="0">
                <a:latin typeface="Times New Roman" panose="02020603050405020304" pitchFamily="18" charset="0"/>
                <a:cs typeface="Times New Roman" panose="02020603050405020304" pitchFamily="18" charset="0"/>
              </a:rPr>
              <a:t>Анализ случаев смысла  забывания намерений /отправить письмо, забыть о встрече и т.д./ позволил установить влияние нарушающей намерение тенденции, при котором намерение отправить письмо, забывается благодаря противоположной тенденции. Что обеспечивает эту противоположную тенденцию?  Согласно  Фрейда,  – это может быть  связано с содержанием самого письма, возможно, он напоминает о письме, ранее написанном, содержащим противоположное намерение, возможно с отношением к адресату сейчас и т.д.  Что из этих тенденций блокирует намерение можно установить благодаря специальному анализу.    </a:t>
            </a:r>
          </a:p>
          <a:p>
            <a:pPr algn="just"/>
            <a:r>
              <a:rPr lang="ru-RU" dirty="0" smtClean="0">
                <a:latin typeface="Times New Roman" panose="02020603050405020304" pitchFamily="18" charset="0"/>
                <a:cs typeface="Times New Roman" panose="02020603050405020304" pitchFamily="18" charset="0"/>
              </a:rPr>
              <a:t>Смысл забывания собственных имён также подтверждает спонтанно возникшее противоположное намерение, которое прямо или косвенно направлено против соответствующего намерения.  Анализ показал, что нарушающее память намерение связано с защитой от актуализации неприятных ощущений и связанных с этим,  переживания неудовольствия.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50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Стремление человека избежать неудовольствия рассматривается им как конечный мотив не только забывания имён, но и множества ошибочных действий.  Переживания неудовольствия неосознанно фиксируются в процессах памяти и психических процессах в целом.  </a:t>
            </a:r>
          </a:p>
          <a:p>
            <a:pPr algn="just"/>
            <a:r>
              <a:rPr lang="ru-RU" dirty="0" smtClean="0">
                <a:latin typeface="Times New Roman" panose="02020603050405020304" pitchFamily="18" charset="0"/>
                <a:cs typeface="Times New Roman" panose="02020603050405020304" pitchFamily="18" charset="0"/>
              </a:rPr>
              <a:t> Однако забывание имён связано не только с переживаниями неудовольствия, но и в связи с другим кругом ассоциаций, в частности, с сокрытием более интимных отношений. То же самое можно сказать о смысле забывания впечатлений и переживаний, </a:t>
            </a:r>
            <a:r>
              <a:rPr lang="ru-RU" dirty="0" err="1" smtClean="0">
                <a:latin typeface="Times New Roman" panose="02020603050405020304" pitchFamily="18" charset="0"/>
                <a:cs typeface="Times New Roman" panose="02020603050405020304" pitchFamily="18" charset="0"/>
              </a:rPr>
              <a:t>затеривания</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запрятывания</a:t>
            </a:r>
            <a:r>
              <a:rPr lang="ru-RU" dirty="0" smtClean="0">
                <a:latin typeface="Times New Roman" panose="02020603050405020304" pitchFamily="18" charset="0"/>
                <a:cs typeface="Times New Roman" panose="02020603050405020304" pitchFamily="18" charset="0"/>
              </a:rPr>
              <a:t> вещей,  отражающих действия устранения  неприятного из воспоминания. </a:t>
            </a:r>
          </a:p>
          <a:p>
            <a:pPr algn="just"/>
            <a:r>
              <a:rPr lang="ru-RU" dirty="0" smtClean="0">
                <a:latin typeface="Times New Roman" panose="02020603050405020304" pitchFamily="18" charset="0"/>
                <a:cs typeface="Times New Roman" panose="02020603050405020304" pitchFamily="18" charset="0"/>
              </a:rPr>
              <a:t>Ещё один  вариант  смысла ошибочного действия обеспечивается противоположными намерениями, при котором нарушающее намерение не связано с первым по содержанию. В данном случае, оговорка может определяться ходом предыдущих мыслей, отражая искусственную связь между нарушенным и нарушающим намерением. </a:t>
            </a:r>
          </a:p>
          <a:p>
            <a:pPr algn="just"/>
            <a:r>
              <a:rPr lang="ru-RU" dirty="0" smtClean="0">
                <a:latin typeface="Times New Roman" panose="02020603050405020304" pitchFamily="18" charset="0"/>
                <a:cs typeface="Times New Roman" panose="02020603050405020304" pitchFamily="18" charset="0"/>
              </a:rPr>
              <a:t>И, наконец, оговорка может быть связана с подавлением имеющегося намерения что-либо сказать и его неожиданной актуализацией. В этом случае оттеснённое намерение проявляется против воли говорящего, изменяя выражение допущенного им намерения, смешавшись с ним или даже полностью заменив его.</a:t>
            </a:r>
          </a:p>
          <a:p>
            <a:pPr algn="just"/>
            <a:r>
              <a:rPr lang="ru-RU" dirty="0" smtClean="0">
                <a:latin typeface="Times New Roman" panose="02020603050405020304" pitchFamily="18" charset="0"/>
                <a:cs typeface="Times New Roman" panose="02020603050405020304" pitchFamily="18" charset="0"/>
              </a:rPr>
              <a:t>Анализ смысла ошибочных действий позволил установить его зависимость от соотношения как сознательных, так и бессознательных намерений, которые проявляют себя неожиданно даже для самого  говорящего. Бессознательные намерения характеризуются не только фактором неожиданности, но и больше энергетической загруженностью. Они  могут быть раскрыты   через различные варианты глубинного анализа, предложенного Фрейдом </a:t>
            </a:r>
          </a:p>
          <a:p>
            <a:pPr algn="just"/>
            <a:r>
              <a:rPr lang="ru-RU" dirty="0" smtClean="0">
                <a:latin typeface="Times New Roman" panose="02020603050405020304" pitchFamily="18" charset="0"/>
                <a:cs typeface="Times New Roman" panose="02020603050405020304" pitchFamily="18" charset="0"/>
              </a:rPr>
              <a:t>Не менее значимым является анализ Фрейдом смысла сновидения[3]. Если ошибочные действия проявляются в процессе активного общения, то сновидения – это продолжение работы душевной жизни в ночное время, обеспечивающих устранение впечатлений, нарушающих сон. В отличие от сновидений, биологической целью сна  является отдых, его психологическим признаком – потеря интереса к миру. Душевные процессы во время сновидения, согласно Фрейда,  носят  несколько иной характер и другие источники.  </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343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Основной целью сновидений является устранение  нарушающих сон душевных раздражителей. Источником сновидений являются своеобразные комбинации дневных впечатлений и вытесненных  желаний. Дневные впечатления он определяет как побудителей сновидения, отражающих сферу   предсознательного. Во время сна,  благодаря вытесненным  и бессознательным  желаниям,  они подвергаются переработке, сгущению и смещению. В сновидении они принимают символические формы, содержание которых достаточно сложно раскрыть.  Поэтому смысл сновидения он определяет как замаскированные вытесненные желания и их исполнение. Раскрытие смысла сновидения  как искажённого бессознательного предполагает  необходимость рассекречивания главного объекта сновидения. Главный объект сновидения по Фрейду- это   первый элемент названный сновидцем.</a:t>
            </a:r>
          </a:p>
          <a:p>
            <a:pPr algn="just"/>
            <a:r>
              <a:rPr lang="ru-RU" dirty="0" smtClean="0">
                <a:latin typeface="Times New Roman" panose="02020603050405020304" pitchFamily="18" charset="0"/>
                <a:cs typeface="Times New Roman" panose="02020603050405020304" pitchFamily="18" charset="0"/>
              </a:rPr>
              <a:t>Определение смысла обеспечивается методом свободных ассоциаций, связанных с первым элементом,  названным субъектом. Сам субъект в неведении  о своём знании смысла своего сна.   Это неведение связано с блокировкой бессознательной сферы, включающей в себя и функционирование механизмов сновидения. Функционирование механизмов смысла сновидения неосознанно. Эти же механизмы проявляются и в процессе сотворения субъектом остроты </a:t>
            </a:r>
          </a:p>
          <a:p>
            <a:pPr algn="just"/>
            <a:r>
              <a:rPr lang="ru-RU" dirty="0" smtClean="0">
                <a:latin typeface="Times New Roman" panose="02020603050405020304" pitchFamily="18" charset="0"/>
                <a:cs typeface="Times New Roman" panose="02020603050405020304" pitchFamily="18" charset="0"/>
              </a:rPr>
              <a:t>Это механизмы сгущения, </a:t>
            </a:r>
            <a:r>
              <a:rPr lang="ru-RU" dirty="0" err="1" smtClean="0">
                <a:latin typeface="Times New Roman" panose="02020603050405020304" pitchFamily="18" charset="0"/>
                <a:cs typeface="Times New Roman" panose="02020603050405020304" pitchFamily="18" charset="0"/>
              </a:rPr>
              <a:t>передвигания</a:t>
            </a:r>
            <a:r>
              <a:rPr lang="ru-RU" dirty="0" smtClean="0">
                <a:latin typeface="Times New Roman" panose="02020603050405020304" pitchFamily="18" charset="0"/>
                <a:cs typeface="Times New Roman" panose="02020603050405020304" pitchFamily="18" charset="0"/>
              </a:rPr>
              <a:t>, замещения, изображения посредством противоположностей, употребления бессмыслицы, механизмы преувеличения. Эти механизмы функционируют на уровне бессознательных процессов. Если сновидения имеет смысл только для одного человека, то  остроумие рассматривается как продукт душевной жизни,  предполагающий другого человека  и  направлено  на получение удовольствия.</a:t>
            </a:r>
          </a:p>
          <a:p>
            <a:pPr algn="just"/>
            <a:r>
              <a:rPr lang="ru-RU" dirty="0" smtClean="0">
                <a:latin typeface="Times New Roman" panose="02020603050405020304" pitchFamily="18" charset="0"/>
                <a:cs typeface="Times New Roman" panose="02020603050405020304" pitchFamily="18" charset="0"/>
              </a:rPr>
              <a:t> Острота  рассматривается им как один из нестандартных, полифункциональных душевных процессов, позволяющих получать удовольствие[4].   Остроумие обеспечивает удовольствие от игры словами, раскрепощения бессмыслицы, наслаждение от игры мыслей и смыслов. Но самой главной функцией остроумия является защита  самого  удовольствия. Остроумие способствует  расслаблению, запутыванию критики, обеспечивая нестандартный юмор и наслаждение процессом взаимодействия людей. </a:t>
            </a:r>
          </a:p>
        </p:txBody>
      </p:sp>
    </p:spTree>
    <p:extLst>
      <p:ext uri="{BB962C8B-B14F-4D97-AF65-F5344CB8AC3E}">
        <p14:creationId xmlns:p14="http://schemas.microsoft.com/office/powerpoint/2010/main" val="2551404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Кроме того, в процессе общения острота может выполнять защитную функцию в ситуациях невозможности выражения своих эмоций, чувств, обеспечивает возможность  сохранения   противоположной тенденции.  Он является  одним из   способов   выражения гнева, недопустимого  в данной ситуации.  Исходя из сказанного выше, смысл остроумия можно определить как неожиданную актуализацию и вербализацию интегрированных тенденций  бессознательного, стимулирующих   удовольствие и защиту. Можно сказать, что остроумие – это наиболее высшее окультуренное выражение запретного состояния, мыслей, переживаний, в замечательной </a:t>
            </a:r>
            <a:r>
              <a:rPr lang="ru-RU" dirty="0" err="1" smtClean="0">
                <a:latin typeface="Times New Roman" panose="02020603050405020304" pitchFamily="18" charset="0"/>
                <a:cs typeface="Times New Roman" panose="02020603050405020304" pitchFamily="18" charset="0"/>
              </a:rPr>
              <a:t>компановке</a:t>
            </a:r>
            <a:r>
              <a:rPr lang="ru-RU" dirty="0" smtClean="0">
                <a:latin typeface="Times New Roman" panose="02020603050405020304" pitchFamily="18" charset="0"/>
                <a:cs typeface="Times New Roman" panose="02020603050405020304" pitchFamily="18" charset="0"/>
              </a:rPr>
              <a:t> вербализации.  В этом плане, оно выступает в роли освободителя от какой-то части негативных переживаний. В случае </a:t>
            </a:r>
            <a:r>
              <a:rPr lang="ru-RU" dirty="0" err="1" smtClean="0">
                <a:latin typeface="Times New Roman" panose="02020603050405020304" pitchFamily="18" charset="0"/>
                <a:cs typeface="Times New Roman" panose="02020603050405020304" pitchFamily="18" charset="0"/>
              </a:rPr>
              <a:t>невыраженности</a:t>
            </a:r>
            <a:r>
              <a:rPr lang="ru-RU" dirty="0" smtClean="0">
                <a:latin typeface="Times New Roman" panose="02020603050405020304" pitchFamily="18" charset="0"/>
                <a:cs typeface="Times New Roman" panose="02020603050405020304" pitchFamily="18" charset="0"/>
              </a:rPr>
              <a:t> этих негативных переживаний, происходит постоянное притягивание энергии либидо, которое тратится впустую и  обеспечивает напряжение в системе. </a:t>
            </a:r>
          </a:p>
          <a:p>
            <a:pPr algn="just"/>
            <a:r>
              <a:rPr lang="ru-RU" dirty="0" smtClean="0">
                <a:latin typeface="Times New Roman" panose="02020603050405020304" pitchFamily="18" charset="0"/>
                <a:cs typeface="Times New Roman" panose="02020603050405020304" pitchFamily="18" charset="0"/>
              </a:rPr>
              <a:t> В связи с этим, острота, обеспечивая выход негативных переживаний в оригинальном варианте, стимулирует расслабление и экономию энергии. Это своеобразное творчество, техника  которого  засекречена в пластах бессознательного. И согласно Фрейда, острота – это удел не для каждого.  </a:t>
            </a:r>
          </a:p>
          <a:p>
            <a:pPr algn="just"/>
            <a:r>
              <a:rPr lang="ru-RU" dirty="0" smtClean="0">
                <a:latin typeface="Times New Roman" panose="02020603050405020304" pitchFamily="18" charset="0"/>
                <a:cs typeface="Times New Roman" panose="02020603050405020304" pitchFamily="18" charset="0"/>
              </a:rPr>
              <a:t>Немаловажное значение в исследовании смысла представляют его работы, связанные с анализом симптомов навязчивых действий[5]. Смысл симптомов Фрейд связывает с переживаниями субъекта в прошлом, когда навязчивые действия, бессмысленные идеи имели целесообразность и были вполне оправданными.      </a:t>
            </a:r>
          </a:p>
          <a:p>
            <a:pPr algn="just"/>
            <a:r>
              <a:rPr lang="ru-RU" dirty="0" smtClean="0">
                <a:latin typeface="Times New Roman" panose="02020603050405020304" pitchFamily="18" charset="0"/>
                <a:cs typeface="Times New Roman" panose="02020603050405020304" pitchFamily="18" charset="0"/>
              </a:rPr>
              <a:t>Анализ сновидений, ошибочных действий, симптомов   позволяют  констатировать  взаимодействие предсознательных, сознательных и бессознательных  сфер психического. Возникает вопрос о том,   каково соотношение данных сфер в детерминации смысла  и каким образом они определяются субъектом. В связи с этим, рассмотрим, как понимает субъекта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Субъект рассматривается  Фрейдом как интегратор целостности структуры личности, определяющей взаимодействие  её структурных компонент, в частности, Сверх-Я и Оно . В работе  «Разделение психической личности» [6] он определяет субъекта как Я, являющегося подлинным субъектом, который способен  расчленяться  по функционированию во временном аспекте. Части структуры субъекта могут расчленяться временно и затем снова объединяются.  В патологии – это представлено случаями раздвоения личности.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212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Я отражает  часть психического, которая функционирует, на более осознанном уровне и отражает воздействия как внешнего мира, так  стимулов идущих от своих,  более глубинных  частей.  Я выполняет, в связи с этим, функцию синтезирования содержаний, обобщения и унификации своих психических процессов.  Выполняя функцию интегрирования душевной жизни, Я как субъект отражает здравый смысл и благоразумие, уровень развития которой определяет основные достижения человека.   Выполняя функцию интегрирования он, в то же время может выступать и в качестве объекта, отражающий позицию наблюдения  какой -  либо своей части.</a:t>
            </a:r>
          </a:p>
          <a:p>
            <a:pPr algn="just"/>
            <a:r>
              <a:rPr lang="ru-RU" dirty="0" smtClean="0">
                <a:latin typeface="Times New Roman" panose="02020603050405020304" pitchFamily="18" charset="0"/>
                <a:cs typeface="Times New Roman" panose="02020603050405020304" pitchFamily="18" charset="0"/>
              </a:rPr>
              <a:t>В  качестве наблюдающей части,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выделяет «Сверх-Я» и определяет её как голос совести и суда. «… Особая инстанция, которую я начинаю различать в Я, является совестью, но более осторожным было бы считать эту инстанцию самостоятельной и предположить, что совесть является одной из её функций, а самонаблюдение, необходимое как предпосылка судебной деятельности совести, является другой её функцией»[ 6 , с. 336].     Сверх-Я самостоятельна, и в обладании энергией независима от Я и отражает систему морали, которая,  иногда,  подавляет само Я.</a:t>
            </a:r>
          </a:p>
          <a:p>
            <a:pPr algn="just"/>
            <a:r>
              <a:rPr lang="ru-RU" dirty="0" smtClean="0">
                <a:latin typeface="Times New Roman" panose="02020603050405020304" pitchFamily="18" charset="0"/>
                <a:cs typeface="Times New Roman" panose="02020603050405020304" pitchFamily="18" charset="0"/>
              </a:rPr>
              <a:t>Что же представляет собой по структурному содержанию Сверх-Я.  Это,  прежде всего, значимости родителей, с которыми идентифицировался ребёнок, отражающий  родительский авторитет, родительские инстанции. В связи с этим, Сверх- Я является ещё и наследием Эдипова комплекса.</a:t>
            </a:r>
          </a:p>
          <a:p>
            <a:pPr algn="just"/>
            <a:r>
              <a:rPr lang="ru-RU" dirty="0" smtClean="0">
                <a:latin typeface="Times New Roman" panose="02020603050405020304" pitchFamily="18" charset="0"/>
                <a:cs typeface="Times New Roman" panose="02020603050405020304" pitchFamily="18" charset="0"/>
              </a:rPr>
              <a:t>В процессе развития Сверх-Я  пополняется лицами, заменяющими родителей: воспитатели, учителя, идеальные личности.   В  структурировании Сверх-Я  Фрейд подчёркивает значимую роль родителей, по сравнению с другими личностями, содержащимися в Сверх-Я, поскольку это самые первые  и  впечатляющие воздействия для ребёнка. В связи с этим, первые варианты идентификаций рассматриваются им как  первоначальные и очень важные для развития человека связи, которые отражают принятие в себя других личностей. Принятых в себя других людей он определяет как </a:t>
            </a:r>
            <a:r>
              <a:rPr lang="ru-RU" dirty="0" err="1" smtClean="0">
                <a:latin typeface="Times New Roman" panose="02020603050405020304" pitchFamily="18" charset="0"/>
                <a:cs typeface="Times New Roman" panose="02020603050405020304" pitchFamily="18" charset="0"/>
              </a:rPr>
              <a:t>интроектов</a:t>
            </a:r>
            <a:r>
              <a:rPr lang="ru-RU" dirty="0" smtClean="0">
                <a:latin typeface="Times New Roman" panose="02020603050405020304" pitchFamily="18" charset="0"/>
                <a:cs typeface="Times New Roman" panose="02020603050405020304" pitchFamily="18" charset="0"/>
              </a:rPr>
              <a:t>, а сам процесс  называет </a:t>
            </a:r>
            <a:r>
              <a:rPr lang="ru-RU" dirty="0" err="1" smtClean="0">
                <a:latin typeface="Times New Roman" panose="02020603050405020304" pitchFamily="18" charset="0"/>
                <a:cs typeface="Times New Roman" panose="02020603050405020304" pitchFamily="18" charset="0"/>
              </a:rPr>
              <a:t>интроецированием</a:t>
            </a:r>
            <a:r>
              <a:rPr lang="ru-RU" dirty="0" smtClean="0">
                <a:latin typeface="Times New Roman" panose="02020603050405020304" pitchFamily="18" charset="0"/>
                <a:cs typeface="Times New Roman" panose="02020603050405020304" pitchFamily="18" charset="0"/>
              </a:rPr>
              <a:t>. Первоначальные </a:t>
            </a:r>
            <a:r>
              <a:rPr lang="ru-RU" dirty="0" err="1" smtClean="0">
                <a:latin typeface="Times New Roman" panose="02020603050405020304" pitchFamily="18" charset="0"/>
                <a:cs typeface="Times New Roman" panose="02020603050405020304" pitchFamily="18" charset="0"/>
              </a:rPr>
              <a:t>интроекты</a:t>
            </a:r>
            <a:r>
              <a:rPr lang="ru-RU" dirty="0" smtClean="0">
                <a:latin typeface="Times New Roman" panose="02020603050405020304" pitchFamily="18" charset="0"/>
                <a:cs typeface="Times New Roman" panose="02020603050405020304" pitchFamily="18" charset="0"/>
              </a:rPr>
              <a:t>  обладают  достаточно мощной энергетикой влияния, поскольку  неосознаваемая  идентификация с ними, подобна оральному, </a:t>
            </a:r>
            <a:r>
              <a:rPr lang="ru-RU" dirty="0" err="1" smtClean="0">
                <a:latin typeface="Times New Roman" panose="02020603050405020304" pitchFamily="18" charset="0"/>
                <a:cs typeface="Times New Roman" panose="02020603050405020304" pitchFamily="18" charset="0"/>
              </a:rPr>
              <a:t>канибаллистическому</a:t>
            </a:r>
            <a:r>
              <a:rPr lang="ru-RU" dirty="0" smtClean="0">
                <a:latin typeface="Times New Roman" panose="02020603050405020304" pitchFamily="18" charset="0"/>
                <a:cs typeface="Times New Roman" panose="02020603050405020304" pitchFamily="18" charset="0"/>
              </a:rPr>
              <a:t> поглощению их личности, гласящей изнутри субъекта и неосознанно проявляющей себя в поведении и действиях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6138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Сверх –Я – это  не только  отражение совокупности вышеперечисленных личностей,   которые являются представленными в процессе онтогенеза.  Сверх-Я ребёнка строится не только по поведению родителей, проявляемому во вне, но и,  в большей мере, по их Сверх-Я.  Поэтому,  говоря об идентификации с родителями, следует иметь в виду, прежде всего, содержание  их Сверх-Я.  Содержание Сверх-Я  определяется, согласно Фрейда,  ценностями, сформированными в процессе развития человечества. В связи с этим, Сверх-Я ребёнка несёт в себе всю информацию о  ценностях, сформированных в процессе филогенеза, что позволяет говорить о ребёнке как носителе традиций,  а также идеологий прошлого,  неосознанно </a:t>
            </a:r>
            <a:r>
              <a:rPr lang="ru-RU" dirty="0" err="1" smtClean="0">
                <a:latin typeface="Times New Roman" panose="02020603050405020304" pitchFamily="18" charset="0"/>
                <a:cs typeface="Times New Roman" panose="02020603050405020304" pitchFamily="18" charset="0"/>
              </a:rPr>
              <a:t>актуализирующихся</a:t>
            </a:r>
            <a:r>
              <a:rPr lang="ru-RU" dirty="0" smtClean="0">
                <a:latin typeface="Times New Roman" panose="02020603050405020304" pitchFamily="18" charset="0"/>
                <a:cs typeface="Times New Roman" panose="02020603050405020304" pitchFamily="18" charset="0"/>
              </a:rPr>
              <a:t> в настоящем. </a:t>
            </a:r>
          </a:p>
          <a:p>
            <a:pPr algn="just"/>
            <a:r>
              <a:rPr lang="ru-RU" dirty="0" smtClean="0">
                <a:latin typeface="Times New Roman" panose="02020603050405020304" pitchFamily="18" charset="0"/>
                <a:cs typeface="Times New Roman" panose="02020603050405020304" pitchFamily="18" charset="0"/>
              </a:rPr>
              <a:t>Итак, анализ Сверх-Я субъекта позволяет установить его множественную структуру, обеспечиваемую представленностью множества личностей,  как настоящего момента жизни человека, так и людей из прошлого. Вероятно,  отсюда и рождается понятие коллективного бессознательного по </a:t>
            </a:r>
            <a:r>
              <a:rPr lang="ru-RU" dirty="0" err="1" smtClean="0">
                <a:latin typeface="Times New Roman" panose="02020603050405020304" pitchFamily="18" charset="0"/>
                <a:cs typeface="Times New Roman" panose="02020603050405020304" pitchFamily="18" charset="0"/>
              </a:rPr>
              <a:t>К.Юнгу</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В связи с этим, </a:t>
            </a:r>
            <a:r>
              <a:rPr lang="ru-RU" dirty="0" err="1" smtClean="0">
                <a:latin typeface="Times New Roman" panose="02020603050405020304" pitchFamily="18" charset="0"/>
                <a:cs typeface="Times New Roman" panose="02020603050405020304" pitchFamily="18" charset="0"/>
              </a:rPr>
              <a:t>З.Фрейд</a:t>
            </a:r>
            <a:r>
              <a:rPr lang="ru-RU" dirty="0" smtClean="0">
                <a:latin typeface="Times New Roman" panose="02020603050405020304" pitchFamily="18" charset="0"/>
                <a:cs typeface="Times New Roman" panose="02020603050405020304" pitchFamily="18" charset="0"/>
              </a:rPr>
              <a:t> критически относится к экономической детерминации поведения и деятельности человека.  Он считает, что  человечество никогда не живёт полностью  в  настоящем, поскольку  в  ценностях  Сверх-Я продолжает жить прошлое, традиция расы и народа. Они достаточно устойчивы, консервативны, проявляясь неосознанно, мало зависят от влияния   экономических факторов.  </a:t>
            </a:r>
          </a:p>
          <a:p>
            <a:pPr algn="just"/>
            <a:r>
              <a:rPr lang="ru-RU" dirty="0" smtClean="0">
                <a:latin typeface="Times New Roman" panose="02020603050405020304" pitchFamily="18" charset="0"/>
                <a:cs typeface="Times New Roman" panose="02020603050405020304" pitchFamily="18" charset="0"/>
              </a:rPr>
              <a:t>Сверх-Я, будучи энергетически мощной структурой,  контролирует потребности и требования  Я,  направляя  его,  на ту или иную систему  ценностей и идеалов.  Поскольку оно есть отражение идеальной  системы моральных ценностей, для неё характерно неудовлетворённость функционированием    Я, которая  часто не дотягивает до её идеальных требований и норм.  Те потребности Я, которые не согласуются с требованиями Сверх-Я, подвергаются вытеснению.  Вытеснение осуществляется  Сверх – Я,  но  чаще всего исполнителем является  послушное ему Я.   </a:t>
            </a:r>
          </a:p>
          <a:p>
            <a:pPr algn="just"/>
            <a:r>
              <a:rPr lang="ru-RU" dirty="0" smtClean="0">
                <a:latin typeface="Times New Roman" panose="02020603050405020304" pitchFamily="18" charset="0"/>
                <a:cs typeface="Times New Roman" panose="02020603050405020304" pitchFamily="18" charset="0"/>
              </a:rPr>
              <a:t>В какой мере осознанно Сверх- Я? Согласно Фрейда, лишь небольшая доля Сверх-Я осознанна.  И не только Сверх-Я.  Многие части Я и Сверх-Я в очень важных ситуациях работают бессознательно, в связи с чем,  субъект, чаще всего, может не осознавать своего поведения и поступков, они просто впоследствии становятся предметом его анализа благодаря усилиям с его стороны.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7397285"/>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TotalTime>
  <Words>5790</Words>
  <Application>Microsoft Office PowerPoint</Application>
  <PresentationFormat>Широкоэкранный</PresentationFormat>
  <Paragraphs>113</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Calibri</vt:lpstr>
      <vt:lpstr>Calibri Light</vt:lpstr>
      <vt:lpstr>Times New Roman</vt:lpstr>
      <vt:lpstr>Ретро</vt:lpstr>
      <vt:lpstr>Актуальные проблемы  спортивной психологии в свете  психоаналитического направления в психологии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Актуальные проблемы  спортивной психологии в свете  психоаналитического направления в психологии </dc:title>
  <dc:creator>usewr</dc:creator>
  <cp:lastModifiedBy>usewr</cp:lastModifiedBy>
  <cp:revision>4</cp:revision>
  <dcterms:created xsi:type="dcterms:W3CDTF">2020-10-29T10:40:00Z</dcterms:created>
  <dcterms:modified xsi:type="dcterms:W3CDTF">2020-11-01T08:30:57Z</dcterms:modified>
</cp:coreProperties>
</file>